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Nuni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Nunito-bold.fntdata"/><Relationship Id="rId52" Type="http://schemas.openxmlformats.org/officeDocument/2006/relationships/font" Target="fonts/Nunito-regular.fntdata"/><Relationship Id="rId11" Type="http://schemas.openxmlformats.org/officeDocument/2006/relationships/slide" Target="slides/slide6.xml"/><Relationship Id="rId55" Type="http://schemas.openxmlformats.org/officeDocument/2006/relationships/font" Target="fonts/Nunito-boldItalic.fntdata"/><Relationship Id="rId10" Type="http://schemas.openxmlformats.org/officeDocument/2006/relationships/slide" Target="slides/slide5.xml"/><Relationship Id="rId54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db82208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db82208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db82208f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db82208f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e40204c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e40204c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db82208f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db82208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e9ce4237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ae9ce42377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db82208f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db82208f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첫번째는 프로젝트 방향성을 잡는 과정이고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두번째는 데이터를 수집하고 데이터를 가공하는 과정이다.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세번째는 모델을 트레이닝해보고 모델을 확인하는 과정인데, 2번에서 DETECTION을 하기위한 사전 트레이닝 작업을 진행해야하는것을 표시했다.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4번과 5번항목의 성능과 accuracy 측정하며 데모 실행을 위한 최종 모델을 찾아내는 작업을 진행하였다.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4번은 테스트용이고 5번이 실제 데모용으로 쓸 모델을 측정하는 단계다.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5번은 라즈베리파이 개발 작업이다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e660ab7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ae660ab7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라즈베리로 사진을 찍으면 이미지를 서버로 보냄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서버에서 점자를 model1을 통해 점자영역만 잘라내고 model2를 통해 점자 요소 바이너리값으로 저장후 클라이언트로 전송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aefbd3c4c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aefbd3c4c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레이블링할때 일부로 상하좌우 여백을 살짝 줬음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이유는 다양한 점자 이미지를 고려해 </a:t>
            </a:r>
            <a:r>
              <a:rPr b="1" lang="ko"/>
              <a:t>한줄 구분</a:t>
            </a:r>
            <a:r>
              <a:rPr lang="ko"/>
              <a:t>, </a:t>
            </a:r>
            <a:r>
              <a:rPr b="1" lang="ko"/>
              <a:t>위아래 글자 구분</a:t>
            </a:r>
            <a:r>
              <a:rPr lang="ko"/>
              <a:t>하기 위해서다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efbd3c4c8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aefbd3c4c8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점자가 2칸씩 나눠줘야 하는데 잘못 나눠지는걸 방지하기 위해 라벨링 여백을 줬다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f1fdf7b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af1fdf7b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모델1과 모델2의 성능측정 결과이다.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모델1에서는 MobileNet을 사용했고 모델2에서는 다른 모델 한번 사용해보려고 YoloX를 사용했다.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모델2 부분에서 나중에 모바일넷에 대해 성능측정했는데 결과가 좀 더 좋아서 교체했다.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모델1에서 batch size를 4를했을때 성능이 거의차이 나지않아 기본값인 5를 그대로 사용했다.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SSD 사용안한이유는 데이터 argument(데이터를 부분적으로 포착) 영향을 많기 떄문에 부적합하다고 판단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dfdb9c30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adfdb9c307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f1fdf7bf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f1fdf7bf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숫자 앞에 수표가 있어야 하는데, 그 부분이 존재하지 않았다. 그래서 끝에 한글이 모호하게 출력됨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efbd3c4c8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aefbd3c4c8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efbd3c4c8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efbd3c4c8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e15ffd6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ae15ffd6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e15ffd6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e15ffd6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efbd3c4c8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aefbd3c4c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aefbd3c4c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aefbd3c4c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af1fdf7bf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af1fdf7bf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efbd3c4c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efbd3c4c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db82208f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adb82208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dfdb9c3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adfdb9c30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adb82208f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adb82208f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ae9ce4237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ae9ce42377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ae660ab7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ae660ab7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나를 포함한 각자 조원들의 의견을 취합했다.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CVAT 을 사용했을때 점자 요소의 간격과 요소 내부의 간격에서 구분하는데 어려웠다.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라벨링에 대한 바이너리값을 지정해주는데 입력란 순서가 뒤바뀌어 시간이 지연되는 어려움이있었다.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ae660ab7b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ae660ab7b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점자를 라벨링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aefbd3c4c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aefbd3c4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aefbd3c4c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aefbd3c4c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aefbd3c4c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aefbd3c4c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adfdb9c307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adfdb9c307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ae660ab7b6_4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ae660ab7b6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aefbd3c4c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aefbd3c4c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64 : 바이너리 개수 (000000~111111)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fef1349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fef1349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 설명하기 전에 뉴스에서 점자에 문제가 많다는 것을 알게되고 점자를 고치는 프로젝트를 하려고 했다가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점자를 못 읽는다는 위 기사(표)를 찾아서 틀린 점자를 찾아서 바꾸는 것보단 아예 점자를 알려주는 것이 더 도움이 될 것이라 생각해서 프로젝트 방향을 이렇게 바꾸게 되었다고 말하기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aefbd3c4c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2aefbd3c4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aefbd3c4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aefbd3c4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하나의 실행파일을 만들려고 했다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aefbd3c4c8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aefbd3c4c8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방법1 : 라이브러리 수정 ;;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방법2 : 라벨링 된 데이터 어노테이션 값 추출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aefbd3c4c8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aefbd3c4c8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ae660ab7b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ae660ab7b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65b7fc57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65b7fc57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adb82208f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adb82208f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dfdb9c307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dfdb9c307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여기 설명하기 전에 뉴스에서 점자에 문제가 많다는 것을 알게되고 점자를 고치는 프로젝트를 하려고 했다가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점자를 못 읽는다는 위 기사(표)를 찾아서 틀린 점자를 찾아서 바꾸는 것보단 아예 점자를 알려주는 것이 더 도움이 될 것이라 생각해서 프로젝트 방향을 이렇게 바꾸게 되었다고 말하기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e660ab7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e660ab7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dfdb9c307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dfdb9c307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e660ab7b6_4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ae660ab7b6_4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카메라로 점자를 캡쳐한 뒤 PC로 보내 가공하여 한글을 추출하고 소켓통신을 통해 스피커로 출력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e9ce423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ae9ce42377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/>
        </p:nvSpPr>
        <p:spPr>
          <a:xfrm>
            <a:off x="7493069" y="4931930"/>
            <a:ext cx="1648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jpg"/><Relationship Id="rId4" Type="http://schemas.openxmlformats.org/officeDocument/2006/relationships/image" Target="../media/image67.jpg"/><Relationship Id="rId5" Type="http://schemas.openxmlformats.org/officeDocument/2006/relationships/image" Target="../media/image68.jpg"/><Relationship Id="rId6" Type="http://schemas.openxmlformats.org/officeDocument/2006/relationships/image" Target="../media/image66.jpg"/><Relationship Id="rId7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6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0.jpg"/><Relationship Id="rId4" Type="http://schemas.openxmlformats.org/officeDocument/2006/relationships/image" Target="../media/image5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7Gzi9oawyBZCapWHms2HF1A_RWiIdom3/view" TargetMode="External"/><Relationship Id="rId4" Type="http://schemas.openxmlformats.org/officeDocument/2006/relationships/image" Target="../media/image41.jp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jpg"/><Relationship Id="rId4" Type="http://schemas.openxmlformats.org/officeDocument/2006/relationships/image" Target="../media/image5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6.jp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9.png"/><Relationship Id="rId4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jpg"/><Relationship Id="rId4" Type="http://schemas.openxmlformats.org/officeDocument/2006/relationships/image" Target="../media/image54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drive.google.com/file/d/12scJgneOnCcvGznuaZAymFmal8Cbnir0/view" TargetMode="External"/><Relationship Id="rId4" Type="http://schemas.openxmlformats.org/officeDocument/2006/relationships/image" Target="../media/image5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27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ko.dict.naver.com/#/entry/koko/76ca4b304214478a98c44df5091b6006" TargetMode="External"/><Relationship Id="rId4" Type="http://schemas.openxmlformats.org/officeDocument/2006/relationships/hyperlink" Target="https://ko.dict.naver.com/#/entry/koko/76ca4b304214478a98c44df5091b6006" TargetMode="External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jp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208425" y="176125"/>
            <a:ext cx="8728824" cy="47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/>
          <p:nvPr>
            <p:ph type="ctrTitle"/>
          </p:nvPr>
        </p:nvSpPr>
        <p:spPr>
          <a:xfrm>
            <a:off x="1858703" y="13656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점자의 소리</a:t>
            </a:r>
            <a:endParaRPr/>
          </a:p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1891350" y="3103550"/>
            <a:ext cx="53613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Team: 점진적 개발자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홍종현 </a:t>
            </a:r>
            <a:r>
              <a:rPr lang="ko"/>
              <a:t>강재환 김진완 김혁구 박진욱</a:t>
            </a:r>
            <a:endParaRPr/>
          </a:p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1891350" y="429210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질문은 언제든지! 바로바로!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3"/>
          <p:cNvPicPr preferRelativeResize="0"/>
          <p:nvPr/>
        </p:nvPicPr>
        <p:blipFill rotWithShape="1">
          <a:blip r:embed="rId3">
            <a:alphaModFix/>
          </a:blip>
          <a:srcRect b="0" l="0" r="0" t="49008"/>
          <a:stretch/>
        </p:blipFill>
        <p:spPr>
          <a:xfrm>
            <a:off x="252625" y="2312000"/>
            <a:ext cx="4814101" cy="2622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3"/>
          <p:cNvSpPr/>
          <p:nvPr/>
        </p:nvSpPr>
        <p:spPr>
          <a:xfrm>
            <a:off x="596300" y="1144899"/>
            <a:ext cx="3832500" cy="83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라즈베리에 연결된 카메라로 점자를 촬영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해당 점자를 글자로 바꿈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텍스트를 스피커로 출력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p23"/>
          <p:cNvPicPr preferRelativeResize="0"/>
          <p:nvPr/>
        </p:nvPicPr>
        <p:blipFill rotWithShape="1">
          <a:blip r:embed="rId4">
            <a:alphaModFix/>
          </a:blip>
          <a:srcRect b="56678" l="0" r="0" t="0"/>
          <a:stretch/>
        </p:blipFill>
        <p:spPr>
          <a:xfrm>
            <a:off x="4571988" y="2402750"/>
            <a:ext cx="4010974" cy="204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 txBox="1"/>
          <p:nvPr>
            <p:ph type="title"/>
          </p:nvPr>
        </p:nvSpPr>
        <p:spPr>
          <a:xfrm>
            <a:off x="5467075" y="2025650"/>
            <a:ext cx="23064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</a:rPr>
              <a:t>프로젝트 연결구조</a:t>
            </a:r>
            <a:endParaRPr/>
          </a:p>
        </p:txBody>
      </p:sp>
      <p:cxnSp>
        <p:nvCxnSpPr>
          <p:cNvPr id="256" name="Google Shape;256;p23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p23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프로젝트 구성 - </a:t>
            </a: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HLD</a:t>
            </a:r>
            <a:endParaRPr sz="1100"/>
          </a:p>
        </p:txBody>
      </p:sp>
      <p:sp>
        <p:nvSpPr>
          <p:cNvPr id="258" name="Google Shape;258;p23"/>
          <p:cNvSpPr txBox="1"/>
          <p:nvPr>
            <p:ph type="title"/>
          </p:nvPr>
        </p:nvSpPr>
        <p:spPr>
          <a:xfrm>
            <a:off x="1830675" y="1964000"/>
            <a:ext cx="19695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</a:rPr>
              <a:t>주요 컴포넌트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259" name="Google Shape;2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9074" y="4135450"/>
            <a:ext cx="543950" cy="7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63" y="1166750"/>
            <a:ext cx="4491625" cy="359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4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24"/>
          <p:cNvSpPr txBox="1"/>
          <p:nvPr/>
        </p:nvSpPr>
        <p:spPr>
          <a:xfrm>
            <a:off x="346174" y="352800"/>
            <a:ext cx="793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프로젝트 구성 - </a:t>
            </a: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유즈케이스(Use Case)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1" name="Google Shape;271;p25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2" name="Google Shape;272;p25"/>
          <p:cNvSpPr txBox="1"/>
          <p:nvPr/>
        </p:nvSpPr>
        <p:spPr>
          <a:xfrm>
            <a:off x="346179" y="352800"/>
            <a:ext cx="6996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팀원 구성 및 역할</a:t>
            </a:r>
            <a:endParaRPr sz="1100"/>
          </a:p>
        </p:txBody>
      </p:sp>
      <p:sp>
        <p:nvSpPr>
          <p:cNvPr id="273" name="Google Shape;273;p25"/>
          <p:cNvSpPr txBox="1"/>
          <p:nvPr/>
        </p:nvSpPr>
        <p:spPr>
          <a:xfrm>
            <a:off x="831075" y="1202025"/>
            <a:ext cx="7358400" cy="3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홍종현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Project Leader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Model1 점자 데이터셋 트레이닝, 모델 사용 및 객체 탐색 코드 구현, 전체 코드 통합 작업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강재환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 Braille Algorithm Developer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- 점자를 글자로 변환하는 알고리즘 구현 (기존 utility가 있지만 자체 구현)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김진완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 Architect</a:t>
            </a:r>
            <a:br>
              <a:rPr lang="ko" sz="1200">
                <a:solidFill>
                  <a:srgbClr val="1F2328"/>
                </a:solidFill>
                <a:highlight>
                  <a:srgbClr val="F6F8FA"/>
                </a:highlight>
              </a:rPr>
            </a:br>
            <a:r>
              <a:rPr lang="ko" sz="1200">
                <a:solidFill>
                  <a:srgbClr val="1F2328"/>
                </a:solidFill>
                <a:highlight>
                  <a:srgbClr val="F6F8FA"/>
                </a:highlight>
              </a:rPr>
              <a:t>- 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Model2 바이너리 값 추출, 모델 성능 평가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김혁구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 Project Manager, Hardware manager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Model1 데이터셋 수집 및 레이블링, 엣지 디바이스 설계 및 개발,  PC 소켓 통신 구현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박진욱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: Dataset Manager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총괄 데이터셋 수집 및 레이블링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>
            <p:ph idx="1" type="body"/>
          </p:nvPr>
        </p:nvSpPr>
        <p:spPr>
          <a:xfrm>
            <a:off x="666750" y="1381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구글 드라이브 공유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Github</a:t>
            </a:r>
            <a:endParaRPr/>
          </a:p>
        </p:txBody>
      </p:sp>
      <p:pic>
        <p:nvPicPr>
          <p:cNvPr id="279" name="Google Shape;2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750" y="1956425"/>
            <a:ext cx="5338851" cy="208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26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p26"/>
          <p:cNvSpPr txBox="1"/>
          <p:nvPr/>
        </p:nvSpPr>
        <p:spPr>
          <a:xfrm>
            <a:off x="346175" y="352800"/>
            <a:ext cx="4789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협업 방식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2" name="Google Shape;282;p26"/>
          <p:cNvSpPr/>
          <p:nvPr/>
        </p:nvSpPr>
        <p:spPr>
          <a:xfrm>
            <a:off x="4899925" y="2597300"/>
            <a:ext cx="3783900" cy="95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➢"/>
            </a:pPr>
            <a:r>
              <a:rPr b="1" lang="ko" sz="12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참고 자료</a:t>
            </a: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학습하는데 도움되는 자료 공유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➢"/>
            </a:pPr>
            <a:r>
              <a:rPr b="1" lang="ko" sz="12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모델/데이터셋</a:t>
            </a: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학습한 모델 정리 및 데이터셋 공유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➢"/>
            </a:pPr>
            <a:r>
              <a:rPr b="1" lang="ko" sz="12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개발일지</a:t>
            </a: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개발관련 연구 자료 정리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83" name="Google Shape;283;p26"/>
          <p:cNvGrpSpPr/>
          <p:nvPr/>
        </p:nvGrpSpPr>
        <p:grpSpPr>
          <a:xfrm>
            <a:off x="6421475" y="1120150"/>
            <a:ext cx="1467075" cy="1428900"/>
            <a:chOff x="6421475" y="1120150"/>
            <a:chExt cx="1467075" cy="1428900"/>
          </a:xfrm>
        </p:grpSpPr>
        <p:sp>
          <p:nvSpPr>
            <p:cNvPr id="284" name="Google Shape;284;p26"/>
            <p:cNvSpPr/>
            <p:nvPr/>
          </p:nvSpPr>
          <p:spPr>
            <a:xfrm>
              <a:off x="6421550" y="1120150"/>
              <a:ext cx="1467000" cy="1428900"/>
            </a:xfrm>
            <a:prstGeom prst="rect">
              <a:avLst/>
            </a:prstGeom>
            <a:solidFill>
              <a:srgbClr val="323F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5" name="Google Shape;285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21475" y="1120225"/>
              <a:ext cx="1466850" cy="1428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눈, 실외, 자연, 산이(가) 표시된 사진&#10;&#10;자동 생성된 설명" id="290" name="Google Shape;2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0684"/>
            <a:ext cx="9144000" cy="286281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407509" y="1610833"/>
            <a:ext cx="113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3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7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개발 및 구현 일지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일정</a:t>
            </a:r>
            <a:endParaRPr sz="1100"/>
          </a:p>
        </p:txBody>
      </p:sp>
      <p:pic>
        <p:nvPicPr>
          <p:cNvPr id="298" name="Google Shape;2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5" y="969000"/>
            <a:ext cx="8734850" cy="38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450" y="1741700"/>
            <a:ext cx="671700" cy="6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 rotWithShape="1">
          <a:blip r:embed="rId4">
            <a:alphaModFix/>
          </a:blip>
          <a:srcRect b="0" l="0" r="0" t="18599"/>
          <a:stretch/>
        </p:blipFill>
        <p:spPr>
          <a:xfrm>
            <a:off x="765850" y="1314200"/>
            <a:ext cx="7652726" cy="331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5" name="Google Shape;305;p29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6" name="Google Shape;306;p29"/>
          <p:cNvSpPr txBox="1"/>
          <p:nvPr/>
        </p:nvSpPr>
        <p:spPr>
          <a:xfrm>
            <a:off x="346176" y="352800"/>
            <a:ext cx="436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워크 플로우(Work Flow)</a:t>
            </a:r>
            <a:endParaRPr sz="1100"/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8650" y="1314200"/>
            <a:ext cx="531000" cy="5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30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p30"/>
          <p:cNvSpPr txBox="1"/>
          <p:nvPr/>
        </p:nvSpPr>
        <p:spPr>
          <a:xfrm>
            <a:off x="346175" y="352800"/>
            <a:ext cx="8347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CVAT을 이용한 Model1 Labelling 과정</a:t>
            </a:r>
            <a:endParaRPr sz="1100"/>
          </a:p>
        </p:txBody>
      </p:sp>
      <p:sp>
        <p:nvSpPr>
          <p:cNvPr id="314" name="Google Shape;314;p30"/>
          <p:cNvSpPr/>
          <p:nvPr/>
        </p:nvSpPr>
        <p:spPr>
          <a:xfrm>
            <a:off x="1304000" y="3336800"/>
            <a:ext cx="6498300" cy="140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1513375" y="3439202"/>
            <a:ext cx="61056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레이블링 할 때 유의사항은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점자 전체를 레이블링 하지 않고 한 줄 씩 레이블링한다. Model2를 위한 레이블링을 할 때 점자 한 글자씩 검출할 때를 위함이다.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또한 점자의 상하좌우에 점 하나가 더 들어갈 정도로 여백을 두고 레이블링을 했다.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점자의 좌, 우에 여백을 둔 이유는 왼쪽 부분에 점자가 없을 경우를 위해, 상하의 여백은 점자 줄 간의 구분을 위해서이다. </a:t>
            </a:r>
            <a:endParaRPr sz="1200">
              <a:solidFill>
                <a:srgbClr val="3F3F3F"/>
              </a:solidFill>
            </a:endParaRPr>
          </a:p>
        </p:txBody>
      </p:sp>
      <p:pic>
        <p:nvPicPr>
          <p:cNvPr id="316" name="Google Shape;3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250" y="1000275"/>
            <a:ext cx="2364000" cy="23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950" y="1014350"/>
            <a:ext cx="3114588" cy="233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2" name="Google Shape;322;p31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3" name="Google Shape;3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050" y="1172125"/>
            <a:ext cx="6182298" cy="1928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/>
          <p:nvPr/>
        </p:nvSpPr>
        <p:spPr>
          <a:xfrm>
            <a:off x="346175" y="352800"/>
            <a:ext cx="8347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CVAT을 이용한 Model2 Labelling 과정</a:t>
            </a:r>
            <a:endParaRPr sz="1100"/>
          </a:p>
        </p:txBody>
      </p:sp>
      <p:sp>
        <p:nvSpPr>
          <p:cNvPr id="325" name="Google Shape;325;p31"/>
          <p:cNvSpPr/>
          <p:nvPr/>
        </p:nvSpPr>
        <p:spPr>
          <a:xfrm>
            <a:off x="1304000" y="3184400"/>
            <a:ext cx="6498300" cy="140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 txBox="1"/>
          <p:nvPr/>
        </p:nvSpPr>
        <p:spPr>
          <a:xfrm>
            <a:off x="1513375" y="3286802"/>
            <a:ext cx="6105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Model 1을 통해 추출해낸 점자들이 의미하는 Binary 값으로 정해주며 Labeling 해준다.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한 문자를 의미하는 점자는 2X3 형태로 구성되어 있으며 왼쪽에서 아래로 읽는 순서를 참고하여 점자가 있는 부분은 1, 점자가 없는 부분은 0으로 검출되도록 하였다.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또한 점자끼리 겹치는 부분이 없도록 점자 좌우의 좁은 여백까지 디텍션 부분에 포함하였다.</a:t>
            </a:r>
            <a:endParaRPr sz="1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/>
          <p:nvPr>
            <p:ph idx="1" type="body"/>
          </p:nvPr>
        </p:nvSpPr>
        <p:spPr>
          <a:xfrm>
            <a:off x="6058350" y="1138278"/>
            <a:ext cx="2559000" cy="34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FF"/>
                </a:solidFill>
              </a:rPr>
              <a:t>ori_dataset</a:t>
            </a:r>
            <a:r>
              <a:rPr lang="ko" sz="900"/>
              <a:t> : 사진(점자 + 배경)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FF"/>
                </a:solidFill>
              </a:rPr>
              <a:t>cropped_dataset</a:t>
            </a:r>
            <a:r>
              <a:rPr lang="ko" sz="900"/>
              <a:t> : 점자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0000FF"/>
                </a:solidFill>
              </a:rPr>
              <a:t>batch size</a:t>
            </a:r>
            <a:r>
              <a:rPr lang="ko" sz="900"/>
              <a:t> : 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/>
              <a:t>한 번에 모델이 처리하는 데이터 샘플의 수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mAP(mean Average Precision)</a:t>
            </a:r>
            <a:r>
              <a:rPr lang="ko"/>
              <a:t> </a:t>
            </a:r>
            <a:r>
              <a:rPr lang="ko" sz="900"/>
              <a:t>: 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/>
              <a:t>object detector의 정확도를 측정하는 평가지표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0000"/>
                </a:solidFill>
              </a:rPr>
              <a:t>Best Score (최고 점수)</a:t>
            </a:r>
            <a:r>
              <a:rPr lang="ko" sz="900"/>
              <a:t>: </a:t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900"/>
              <a:t>모델이 훈련 중에 가장 좋은 성능을 보인 지표</a:t>
            </a:r>
            <a:endParaRPr sz="900"/>
          </a:p>
        </p:txBody>
      </p:sp>
      <p:cxnSp>
        <p:nvCxnSpPr>
          <p:cNvPr id="332" name="Google Shape;332;p32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3" name="Google Shape;333;p32"/>
          <p:cNvSpPr txBox="1"/>
          <p:nvPr/>
        </p:nvSpPr>
        <p:spPr>
          <a:xfrm>
            <a:off x="346174" y="352800"/>
            <a:ext cx="827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모델 성능 평가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4" name="Google Shape;3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25" y="1144900"/>
            <a:ext cx="5058191" cy="34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외, 물, 자연, 산이(가) 표시된 사진&#10;&#10;자동 생성된 설명" id="141" name="Google Shape;1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/>
          <p:nvPr/>
        </p:nvSpPr>
        <p:spPr>
          <a:xfrm>
            <a:off x="0" y="3154680"/>
            <a:ext cx="9144000" cy="19887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114300" y="3268980"/>
            <a:ext cx="66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100"/>
          </a:p>
        </p:txBody>
      </p:sp>
      <p:grpSp>
        <p:nvGrpSpPr>
          <p:cNvPr id="144" name="Google Shape;144;p15"/>
          <p:cNvGrpSpPr/>
          <p:nvPr/>
        </p:nvGrpSpPr>
        <p:grpSpPr>
          <a:xfrm>
            <a:off x="1257339" y="3549813"/>
            <a:ext cx="3314691" cy="392400"/>
            <a:chOff x="1320852" y="4758750"/>
            <a:chExt cx="4419588" cy="523200"/>
          </a:xfrm>
        </p:grpSpPr>
        <p:sp>
          <p:nvSpPr>
            <p:cNvPr id="145" name="Google Shape;145;p15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프로젝트 개요</a:t>
              </a:r>
              <a:endParaRPr sz="1100"/>
            </a:p>
          </p:txBody>
        </p:sp>
        <p:sp>
          <p:nvSpPr>
            <p:cNvPr id="146" name="Google Shape;146;p15"/>
            <p:cNvSpPr txBox="1"/>
            <p:nvPr/>
          </p:nvSpPr>
          <p:spPr>
            <a:xfrm>
              <a:off x="1320852" y="4758750"/>
              <a:ext cx="311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15"/>
          <p:cNvGrpSpPr/>
          <p:nvPr/>
        </p:nvGrpSpPr>
        <p:grpSpPr>
          <a:xfrm>
            <a:off x="1257339" y="4333421"/>
            <a:ext cx="3314691" cy="392400"/>
            <a:chOff x="1320852" y="4758750"/>
            <a:chExt cx="4419588" cy="523200"/>
          </a:xfrm>
        </p:grpSpPr>
        <p:sp>
          <p:nvSpPr>
            <p:cNvPr id="148" name="Google Shape;148;p15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팀 프로젝트 구성 및 역할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49" name="Google Shape;149;p15"/>
            <p:cNvSpPr txBox="1"/>
            <p:nvPr/>
          </p:nvSpPr>
          <p:spPr>
            <a:xfrm>
              <a:off x="1320852" y="4758750"/>
              <a:ext cx="390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15"/>
          <p:cNvGrpSpPr/>
          <p:nvPr/>
        </p:nvGrpSpPr>
        <p:grpSpPr>
          <a:xfrm>
            <a:off x="5200670" y="3569063"/>
            <a:ext cx="3314691" cy="392400"/>
            <a:chOff x="1320852" y="4758750"/>
            <a:chExt cx="4419588" cy="523200"/>
          </a:xfrm>
        </p:grpSpPr>
        <p:sp>
          <p:nvSpPr>
            <p:cNvPr id="151" name="Google Shape;151;p15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개발 및 구현 일지</a:t>
              </a:r>
              <a:endParaRPr sz="1100"/>
            </a:p>
          </p:txBody>
        </p:sp>
        <p:sp>
          <p:nvSpPr>
            <p:cNvPr id="152" name="Google Shape;152;p15"/>
            <p:cNvSpPr txBox="1"/>
            <p:nvPr/>
          </p:nvSpPr>
          <p:spPr>
            <a:xfrm>
              <a:off x="1320852" y="4758750"/>
              <a:ext cx="386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15"/>
          <p:cNvGrpSpPr/>
          <p:nvPr/>
        </p:nvGrpSpPr>
        <p:grpSpPr>
          <a:xfrm>
            <a:off x="5200670" y="4333421"/>
            <a:ext cx="3314691" cy="392400"/>
            <a:chOff x="1320852" y="4758750"/>
            <a:chExt cx="4419588" cy="523200"/>
          </a:xfrm>
        </p:grpSpPr>
        <p:sp>
          <p:nvSpPr>
            <p:cNvPr id="154" name="Google Shape;154;p15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프로젝트를 마무리하며</a:t>
              </a:r>
              <a:endParaRPr sz="1100"/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1320852" y="4758750"/>
              <a:ext cx="405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3"/>
          <p:cNvSpPr txBox="1"/>
          <p:nvPr>
            <p:ph idx="1" type="body"/>
          </p:nvPr>
        </p:nvSpPr>
        <p:spPr>
          <a:xfrm>
            <a:off x="788450" y="1384475"/>
            <a:ext cx="7494000" cy="31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340" name="Google Shape;340;p33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33"/>
          <p:cNvSpPr txBox="1"/>
          <p:nvPr/>
        </p:nvSpPr>
        <p:spPr>
          <a:xfrm>
            <a:off x="346174" y="352800"/>
            <a:ext cx="827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모델 성능 평가 결과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2" name="Google Shape;3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450" y="1384469"/>
            <a:ext cx="2158623" cy="3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0600" y="2482825"/>
            <a:ext cx="3175373" cy="11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47077" y="1384475"/>
            <a:ext cx="3175373" cy="109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7076" y="3296900"/>
            <a:ext cx="3175373" cy="12720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6" name="Google Shape;346;p33"/>
          <p:cNvCxnSpPr/>
          <p:nvPr/>
        </p:nvCxnSpPr>
        <p:spPr>
          <a:xfrm flipH="1">
            <a:off x="1073725" y="2504900"/>
            <a:ext cx="66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7" name="Google Shape;347;p33"/>
          <p:cNvCxnSpPr/>
          <p:nvPr/>
        </p:nvCxnSpPr>
        <p:spPr>
          <a:xfrm flipH="1" rot="10800000">
            <a:off x="1067100" y="2842475"/>
            <a:ext cx="1456200" cy="1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3"/>
          <p:cNvCxnSpPr/>
          <p:nvPr/>
        </p:nvCxnSpPr>
        <p:spPr>
          <a:xfrm flipH="1" rot="10800000">
            <a:off x="1067100" y="2306300"/>
            <a:ext cx="1456200" cy="19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3"/>
          <p:cNvCxnSpPr/>
          <p:nvPr/>
        </p:nvCxnSpPr>
        <p:spPr>
          <a:xfrm flipH="1">
            <a:off x="2523300" y="2303700"/>
            <a:ext cx="66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0" name="Google Shape;350;p33"/>
          <p:cNvCxnSpPr/>
          <p:nvPr/>
        </p:nvCxnSpPr>
        <p:spPr>
          <a:xfrm flipH="1">
            <a:off x="1073725" y="3089082"/>
            <a:ext cx="66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" name="Google Shape;351;p33"/>
          <p:cNvCxnSpPr/>
          <p:nvPr/>
        </p:nvCxnSpPr>
        <p:spPr>
          <a:xfrm flipH="1">
            <a:off x="1073725" y="3664888"/>
            <a:ext cx="66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33"/>
          <p:cNvCxnSpPr/>
          <p:nvPr/>
        </p:nvCxnSpPr>
        <p:spPr>
          <a:xfrm flipH="1" rot="10800000">
            <a:off x="1080325" y="3411700"/>
            <a:ext cx="1794000" cy="2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3"/>
          <p:cNvCxnSpPr/>
          <p:nvPr/>
        </p:nvCxnSpPr>
        <p:spPr>
          <a:xfrm flipH="1" rot="10800000">
            <a:off x="1080325" y="2850125"/>
            <a:ext cx="1794000" cy="2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3"/>
          <p:cNvCxnSpPr/>
          <p:nvPr/>
        </p:nvCxnSpPr>
        <p:spPr>
          <a:xfrm flipH="1" rot="10800000">
            <a:off x="1067100" y="3378650"/>
            <a:ext cx="1794000" cy="2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3"/>
          <p:cNvCxnSpPr/>
          <p:nvPr/>
        </p:nvCxnSpPr>
        <p:spPr>
          <a:xfrm flipH="1" rot="10800000">
            <a:off x="1067100" y="3927400"/>
            <a:ext cx="1794000" cy="2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3"/>
          <p:cNvCxnSpPr/>
          <p:nvPr/>
        </p:nvCxnSpPr>
        <p:spPr>
          <a:xfrm flipH="1">
            <a:off x="2867705" y="2853039"/>
            <a:ext cx="66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3"/>
          <p:cNvCxnSpPr/>
          <p:nvPr/>
        </p:nvCxnSpPr>
        <p:spPr>
          <a:xfrm flipH="1">
            <a:off x="2861100" y="3411700"/>
            <a:ext cx="6600" cy="53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3"/>
          <p:cNvCxnSpPr/>
          <p:nvPr/>
        </p:nvCxnSpPr>
        <p:spPr>
          <a:xfrm flipH="1" rot="10800000">
            <a:off x="2530050" y="1940300"/>
            <a:ext cx="410400" cy="67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33"/>
          <p:cNvCxnSpPr/>
          <p:nvPr/>
        </p:nvCxnSpPr>
        <p:spPr>
          <a:xfrm>
            <a:off x="2344700" y="3994325"/>
            <a:ext cx="595800" cy="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33"/>
          <p:cNvCxnSpPr/>
          <p:nvPr/>
        </p:nvCxnSpPr>
        <p:spPr>
          <a:xfrm>
            <a:off x="2774969" y="3206589"/>
            <a:ext cx="1788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1" name="Google Shape;361;p33"/>
          <p:cNvPicPr preferRelativeResize="0"/>
          <p:nvPr/>
        </p:nvPicPr>
        <p:blipFill rotWithShape="1">
          <a:blip r:embed="rId7">
            <a:alphaModFix/>
          </a:blip>
          <a:srcRect b="10517" l="0" r="0" t="23041"/>
          <a:stretch/>
        </p:blipFill>
        <p:spPr>
          <a:xfrm>
            <a:off x="5992475" y="1384475"/>
            <a:ext cx="2743572" cy="31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4"/>
          <p:cNvSpPr txBox="1"/>
          <p:nvPr>
            <p:ph idx="1" type="body"/>
          </p:nvPr>
        </p:nvSpPr>
        <p:spPr>
          <a:xfrm>
            <a:off x="819150" y="1311975"/>
            <a:ext cx="7505700" cy="31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&gt; </a:t>
            </a:r>
            <a:r>
              <a:rPr b="1" lang="ko"/>
              <a:t>코드 구성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images</a:t>
            </a:r>
            <a:r>
              <a:rPr lang="ko"/>
              <a:t> : input 이미지와 cropped 이미지 관리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model1, model2</a:t>
            </a:r>
            <a:r>
              <a:rPr lang="ko"/>
              <a:t> : 모델 xml, bin 파일 경로 지정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change_hangul</a:t>
            </a:r>
            <a:r>
              <a:rPr lang="ko"/>
              <a:t> : 한글 변환 코드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crop_image</a:t>
            </a:r>
            <a:r>
              <a:rPr lang="ko"/>
              <a:t> : model1 사용 -&gt; 이미지 DETECTION -&gt; CROP 후 저장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find_word</a:t>
            </a:r>
            <a:r>
              <a:rPr lang="ko"/>
              <a:t> : model2 사용 -&gt; 이미지 DETECTION -&gt; 바이너리 값 저장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server</a:t>
            </a:r>
            <a:r>
              <a:rPr lang="ko"/>
              <a:t> : 라즈베리파이와 소켓 통신을 위한 서버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main</a:t>
            </a:r>
            <a:r>
              <a:rPr lang="ko"/>
              <a:t> : 전체 FLOW 실행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&gt; </a:t>
            </a:r>
            <a:r>
              <a:rPr b="1" lang="ko"/>
              <a:t>특이 사항</a:t>
            </a:r>
            <a:br>
              <a:rPr b="1" lang="ko"/>
            </a:br>
            <a:r>
              <a:rPr lang="ko"/>
              <a:t>PC기준 코드 구성</a:t>
            </a:r>
            <a:br>
              <a:rPr lang="ko"/>
            </a:br>
            <a:r>
              <a:rPr lang="ko"/>
              <a:t>라즈베리파이 환경에서 동작하는 코드는 PC와 소켓통신을 하므로</a:t>
            </a:r>
            <a:br>
              <a:rPr lang="ko"/>
            </a:br>
            <a:r>
              <a:rPr lang="ko"/>
              <a:t>해당 환경에서 따로 실행된다.</a:t>
            </a:r>
            <a:endParaRPr/>
          </a:p>
        </p:txBody>
      </p:sp>
      <p:cxnSp>
        <p:nvCxnSpPr>
          <p:cNvPr id="367" name="Google Shape;367;p34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8" name="Google Shape;368;p34"/>
          <p:cNvSpPr txBox="1"/>
          <p:nvPr/>
        </p:nvSpPr>
        <p:spPr>
          <a:xfrm>
            <a:off x="346174" y="352800"/>
            <a:ext cx="8052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코드 통합 작업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950" y="1043575"/>
            <a:ext cx="1599275" cy="39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4" name="Google Shape;374;p35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35"/>
          <p:cNvSpPr txBox="1"/>
          <p:nvPr/>
        </p:nvSpPr>
        <p:spPr>
          <a:xfrm>
            <a:off x="346174" y="352800"/>
            <a:ext cx="8057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모델 탐색 및 객체 탐지 구현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6" name="Google Shape;376;p35"/>
          <p:cNvSpPr txBox="1"/>
          <p:nvPr/>
        </p:nvSpPr>
        <p:spPr>
          <a:xfrm>
            <a:off x="526775" y="1237425"/>
            <a:ext cx="42639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model1 경로 지정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 Shape의 width, height 지정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input 이미지 경로 지정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이미지 model shape에 맞춰 resizing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box 정보 얻어오기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이미지 정보를 인자로 줘서 원본이미지에 DETECTION 된 영역을 BOX 씌우기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BOX 씌워진 영역을 잘라내어 이미지 저장(CROPPED)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35"/>
          <p:cNvSpPr txBox="1"/>
          <p:nvPr/>
        </p:nvSpPr>
        <p:spPr>
          <a:xfrm>
            <a:off x="4777400" y="1237425"/>
            <a:ext cx="3603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model_path = ‘model1_PATH’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H, W = Height, Width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image = ‘image PATH’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resize_image(image)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boxes = compile_model(input_layer, output_layer)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label_image_converting(image_infos)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save_image(image)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00" y="1852775"/>
            <a:ext cx="3647675" cy="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570425" y="1702175"/>
            <a:ext cx="2872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모델명: MobileNet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( 단말기에서 실행될 때 적합한 모델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학습 데이터 개수: 약 1000개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이미지에서 점자 영역을 인식하는 모델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384" name="Google Shape;384;p36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5" name="Google Shape;385;p36"/>
          <p:cNvSpPr txBox="1"/>
          <p:nvPr/>
        </p:nvSpPr>
        <p:spPr>
          <a:xfrm>
            <a:off x="346176" y="352800"/>
            <a:ext cx="4369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 - Model1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3">
            <a:alphaModFix/>
          </a:blip>
          <a:srcRect b="16964" l="0" r="0" t="0"/>
          <a:stretch/>
        </p:blipFill>
        <p:spPr>
          <a:xfrm>
            <a:off x="3532225" y="1345500"/>
            <a:ext cx="5409050" cy="294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590300" y="17519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모델명: MobileNet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( YOLOX에서 변경, 더 정확도가 높다.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학습 데이터 개수: 약 1200개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Model1에서 인식된 점자 영역에서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2x3 점자 요소를 인식하는 모델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37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" name="Google Shape;393;p37"/>
          <p:cNvSpPr txBox="1"/>
          <p:nvPr/>
        </p:nvSpPr>
        <p:spPr>
          <a:xfrm>
            <a:off x="346176" y="352800"/>
            <a:ext cx="436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 - Model2</a:t>
            </a:r>
            <a:endParaRPr sz="1100"/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800" y="1425875"/>
            <a:ext cx="4759550" cy="26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789125" y="13883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Model2를 통해 점자를 Binary 데이터로 바꾼 값을 가져온다.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각 Binary값을 앞 뒤 점자를 사용하여 어떤 문자를 의미하는지 구분하여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한글 초성, 중성, 종성이나 숫자를 선별한다.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그 뒤 초성과 중성, 종성을 문법에 맞게 결합하며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숫자표 뒤에 오는 점자는 모두 숫자로 변환한다.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변환된 문장을 result.txt에 저장한다.</a:t>
            </a:r>
            <a:endParaRPr/>
          </a:p>
        </p:txBody>
      </p:sp>
      <p:cxnSp>
        <p:nvCxnSpPr>
          <p:cNvPr id="400" name="Google Shape;400;p38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1" name="Google Shape;401;p38"/>
          <p:cNvSpPr txBox="1"/>
          <p:nvPr/>
        </p:nvSpPr>
        <p:spPr>
          <a:xfrm>
            <a:off x="346175" y="352800"/>
            <a:ext cx="8391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점자 </a:t>
            </a: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바이너리 값 한글로 변환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2" name="Google Shape;402;p38"/>
          <p:cNvPicPr preferRelativeResize="0"/>
          <p:nvPr/>
        </p:nvPicPr>
        <p:blipFill rotWithShape="1">
          <a:blip r:embed="rId3">
            <a:alphaModFix/>
          </a:blip>
          <a:srcRect b="0" l="0" r="0" t="13434"/>
          <a:stretch/>
        </p:blipFill>
        <p:spPr>
          <a:xfrm>
            <a:off x="5842975" y="1177625"/>
            <a:ext cx="2783002" cy="339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39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8" name="Google Shape;408;p39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하드웨어 설계도</a:t>
            </a:r>
            <a:endParaRPr sz="1100"/>
          </a:p>
        </p:txBody>
      </p:sp>
      <p:pic>
        <p:nvPicPr>
          <p:cNvPr id="409" name="Google Shape;409;p39"/>
          <p:cNvPicPr preferRelativeResize="0"/>
          <p:nvPr/>
        </p:nvPicPr>
        <p:blipFill rotWithShape="1">
          <a:blip r:embed="rId3">
            <a:alphaModFix/>
          </a:blip>
          <a:srcRect b="13162" l="13926" r="15055" t="11451"/>
          <a:stretch/>
        </p:blipFill>
        <p:spPr>
          <a:xfrm>
            <a:off x="890150" y="1525250"/>
            <a:ext cx="3555700" cy="25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150" y="1525250"/>
            <a:ext cx="3885199" cy="29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5" name="Google Shape;415;p40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6" name="Google Shape;416;p40"/>
          <p:cNvSpPr txBox="1"/>
          <p:nvPr/>
        </p:nvSpPr>
        <p:spPr>
          <a:xfrm>
            <a:off x="346180" y="352800"/>
            <a:ext cx="795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라즈베리 파이 - PC간 소켓 통신 구현</a:t>
            </a:r>
            <a:endParaRPr sz="1100"/>
          </a:p>
        </p:txBody>
      </p:sp>
      <p:sp>
        <p:nvSpPr>
          <p:cNvPr id="417" name="Google Shape;417;p40"/>
          <p:cNvSpPr/>
          <p:nvPr/>
        </p:nvSpPr>
        <p:spPr>
          <a:xfrm>
            <a:off x="5136075" y="2676900"/>
            <a:ext cx="3617100" cy="212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main.py는 하드웨어의 기능을 담당한다.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버튼1을 누를 경우 실행되고 있는 웹캠에서 이미지를 캡쳐하여 소켓통신을 통해 서버로 이미지를 전송한다.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서버에서 이미지 처리가 완료되면 버튼2를 눌러 추출된 문장을 라즈베리 파이 내로 가져온 뒤 스피커로 출력한다.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8" name="Google Shape;4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650" y="2034675"/>
            <a:ext cx="2101600" cy="5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650" y="1304725"/>
            <a:ext cx="2101600" cy="67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847" y="1065834"/>
            <a:ext cx="4216550" cy="30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 txBox="1"/>
          <p:nvPr/>
        </p:nvSpPr>
        <p:spPr>
          <a:xfrm>
            <a:off x="7463650" y="1444400"/>
            <a:ext cx="990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main.py</a:t>
            </a:r>
            <a:endParaRPr b="1" sz="1100">
              <a:solidFill>
                <a:srgbClr val="7F7F7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client측 함수</a:t>
            </a:r>
            <a:endParaRPr b="1" sz="1100">
              <a:solidFill>
                <a:srgbClr val="7F7F7F"/>
              </a:solidFill>
            </a:endParaRPr>
          </a:p>
        </p:txBody>
      </p:sp>
      <p:sp>
        <p:nvSpPr>
          <p:cNvPr id="422" name="Google Shape;422;p40"/>
          <p:cNvSpPr txBox="1"/>
          <p:nvPr/>
        </p:nvSpPr>
        <p:spPr>
          <a:xfrm>
            <a:off x="7522050" y="2099213"/>
            <a:ext cx="990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server.py</a:t>
            </a:r>
            <a:endParaRPr b="1" sz="1100">
              <a:solidFill>
                <a:srgbClr val="7F7F7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server측 함수</a:t>
            </a:r>
            <a:endParaRPr b="1" sz="1100">
              <a:solidFill>
                <a:srgbClr val="7F7F7F"/>
              </a:solidFill>
            </a:endParaRPr>
          </a:p>
        </p:txBody>
      </p:sp>
      <p:sp>
        <p:nvSpPr>
          <p:cNvPr id="423" name="Google Shape;423;p40"/>
          <p:cNvSpPr txBox="1"/>
          <p:nvPr/>
        </p:nvSpPr>
        <p:spPr>
          <a:xfrm>
            <a:off x="1185265" y="4129113"/>
            <a:ext cx="1129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main.py</a:t>
            </a:r>
            <a:endParaRPr b="1" sz="1100">
              <a:solidFill>
                <a:srgbClr val="7F7F7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라즈베리 파이4</a:t>
            </a:r>
            <a:endParaRPr b="1" sz="11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41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9" name="Google Shape;429;p41"/>
          <p:cNvSpPr txBox="1"/>
          <p:nvPr/>
        </p:nvSpPr>
        <p:spPr>
          <a:xfrm>
            <a:off x="346180" y="352800"/>
            <a:ext cx="795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라즈베리 파이 - PC간 소켓 통신 구현</a:t>
            </a:r>
            <a:endParaRPr sz="1100"/>
          </a:p>
        </p:txBody>
      </p:sp>
      <p:pic>
        <p:nvPicPr>
          <p:cNvPr id="430" name="Google Shape;430;p41"/>
          <p:cNvPicPr preferRelativeResize="0"/>
          <p:nvPr/>
        </p:nvPicPr>
        <p:blipFill rotWithShape="1">
          <a:blip r:embed="rId3">
            <a:alphaModFix/>
          </a:blip>
          <a:srcRect b="0" l="0" r="14244" t="0"/>
          <a:stretch/>
        </p:blipFill>
        <p:spPr>
          <a:xfrm>
            <a:off x="751950" y="1144900"/>
            <a:ext cx="3626250" cy="2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901" y="1112625"/>
            <a:ext cx="3698209" cy="22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1376525" y="3397150"/>
            <a:ext cx="6486000" cy="140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라즈베리 파이 main.py	                                            PC server.py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소켓 통신을 이용해 이미지를 송수신하는 코드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42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8" name="Google Shape;438;p42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하드웨어 제작</a:t>
            </a:r>
            <a:endParaRPr sz="1100"/>
          </a:p>
        </p:txBody>
      </p:sp>
      <p:pic>
        <p:nvPicPr>
          <p:cNvPr id="439" name="Google Shape;4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800" y="1377900"/>
            <a:ext cx="3868196" cy="29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75" y="1377900"/>
            <a:ext cx="3893924" cy="29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/>
        </p:nvSpPr>
        <p:spPr>
          <a:xfrm>
            <a:off x="441172" y="1610833"/>
            <a:ext cx="106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프로젝트 개요</a:t>
            </a:r>
            <a:endParaRPr sz="1100"/>
          </a:p>
        </p:txBody>
      </p:sp>
      <p:pic>
        <p:nvPicPr>
          <p:cNvPr descr="실내, 테이블, 생활, 앉아있는이(가) 표시된 사진&#10;&#10;자동 생성된 설명" id="162" name="Google Shape;1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0684"/>
            <a:ext cx="9144000" cy="2862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/>
          <p:nvPr>
            <p:ph idx="1" type="body"/>
          </p:nvPr>
        </p:nvSpPr>
        <p:spPr>
          <a:xfrm>
            <a:off x="788450" y="1384475"/>
            <a:ext cx="2873100" cy="16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소켓 통신을 이용한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컴퓨터와 라즈베리 파이 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데이터 전송</a:t>
            </a:r>
            <a:endParaRPr/>
          </a:p>
        </p:txBody>
      </p:sp>
      <p:pic>
        <p:nvPicPr>
          <p:cNvPr id="446" name="Google Shape;446;p43" title="라즈베리파이_소켓통신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175" y="1274625"/>
            <a:ext cx="3981523" cy="292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075" y="3177375"/>
            <a:ext cx="1365700" cy="1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451" y="3351237"/>
            <a:ext cx="805900" cy="1017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43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0" name="Google Shape;450;p43"/>
          <p:cNvSpPr txBox="1"/>
          <p:nvPr/>
        </p:nvSpPr>
        <p:spPr>
          <a:xfrm>
            <a:off x="346174" y="352800"/>
            <a:ext cx="827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 - 라즈베리 이미지 촬영 후 전송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51" name="Google Shape;451;p43"/>
          <p:cNvCxnSpPr/>
          <p:nvPr/>
        </p:nvCxnSpPr>
        <p:spPr>
          <a:xfrm>
            <a:off x="1587800" y="3526825"/>
            <a:ext cx="106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2" name="Google Shape;452;p43"/>
          <p:cNvCxnSpPr/>
          <p:nvPr/>
        </p:nvCxnSpPr>
        <p:spPr>
          <a:xfrm rot="10800000">
            <a:off x="1587800" y="4035275"/>
            <a:ext cx="106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53" name="Google Shape;453;p43"/>
          <p:cNvSpPr txBox="1"/>
          <p:nvPr>
            <p:ph idx="1" type="body"/>
          </p:nvPr>
        </p:nvSpPr>
        <p:spPr>
          <a:xfrm>
            <a:off x="1706650" y="3598775"/>
            <a:ext cx="1171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소켓 통신</a:t>
            </a:r>
            <a:endParaRPr/>
          </a:p>
        </p:txBody>
      </p:sp>
      <p:sp>
        <p:nvSpPr>
          <p:cNvPr id="454" name="Google Shape;454;p43"/>
          <p:cNvSpPr txBox="1"/>
          <p:nvPr>
            <p:ph idx="1" type="body"/>
          </p:nvPr>
        </p:nvSpPr>
        <p:spPr>
          <a:xfrm>
            <a:off x="1677750" y="3177375"/>
            <a:ext cx="1171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/>
              <a:t>이미지 전송</a:t>
            </a:r>
            <a:endParaRPr sz="1000"/>
          </a:p>
        </p:txBody>
      </p:sp>
      <p:sp>
        <p:nvSpPr>
          <p:cNvPr id="455" name="Google Shape;455;p43"/>
          <p:cNvSpPr txBox="1"/>
          <p:nvPr>
            <p:ph idx="1" type="body"/>
          </p:nvPr>
        </p:nvSpPr>
        <p:spPr>
          <a:xfrm>
            <a:off x="1825350" y="3990475"/>
            <a:ext cx="1171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/>
              <a:t>txt</a:t>
            </a:r>
            <a:r>
              <a:rPr lang="ko" sz="1000"/>
              <a:t> 전송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외, 자연, 물, 해변이(가) 표시된 사진&#10;&#10;자동 생성된 설명" id="460" name="Google Shape;46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4"/>
          <p:cNvSpPr/>
          <p:nvPr/>
        </p:nvSpPr>
        <p:spPr>
          <a:xfrm>
            <a:off x="0" y="0"/>
            <a:ext cx="9144000" cy="25719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407509" y="1610833"/>
            <a:ext cx="113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2400">
                <a:solidFill>
                  <a:schemeClr val="lt1"/>
                </a:solidFill>
              </a:rPr>
              <a:t>4</a:t>
            </a: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44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프로젝트를 마무리하며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5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인터넷을 이용하여 수집한 데이터들의 화질이 온전치 못하거나 기울어져 있어 점자를 인식하는데 어려움이 있었다. 그래서 직접 점자 데이터를 수집하러 갔지만 훼손되어 있는 상태의 점자 또한 많았다.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한글 점자는 자음(초성), 모음, 자음(종성)으로 나뉘며 2x3 형태로 하나 하나씩 표현하는데 이때 한 문자 안에 있는 2x3의 점자 사이의 간격과 다음 문자를 표현하는 점자 사이의 간격이 비슷하여 구분하는데 어려움이 있었다.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라벨링을 할때 시간적 이점을 위해 사각형의 영역을 먼저 표시한 후 위 과정이 끝나면 영역 내 점자를 1(점자)과 0(빈 공간)으로 바이너리 값을 정해주었다. 그런데 영역을 지정한 뒤 바이너리 값을 정해주려 할 때 좌측에서 우측순서로 만들어준 영역 순서가 뒤섞여 있었다(이유와 해결방안은 찾지못하였다)</a:t>
            </a:r>
            <a:br>
              <a:rPr lang="ko"/>
            </a:br>
            <a:r>
              <a:rPr lang="ko"/>
              <a:t>이로인해 작업 시간이 굉장히 지연되었다.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469" name="Google Shape;469;p45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45"/>
          <p:cNvSpPr txBox="1"/>
          <p:nvPr/>
        </p:nvSpPr>
        <p:spPr>
          <a:xfrm>
            <a:off x="346174" y="352800"/>
            <a:ext cx="84684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CVAT을 이용한 라벨링 과정에서 겪은 어려웠던 점</a:t>
            </a:r>
            <a:endParaRPr sz="2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1" name="Google Shape;47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725" y="3586700"/>
            <a:ext cx="2649950" cy="10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550" y="3586700"/>
            <a:ext cx="2393982" cy="10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5"/>
          <p:cNvSpPr txBox="1"/>
          <p:nvPr/>
        </p:nvSpPr>
        <p:spPr>
          <a:xfrm>
            <a:off x="2904150" y="4637700"/>
            <a:ext cx="33357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비교적 구분이 잘되는 점자(좌)와 그렇지 못한 점자(우)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8" name="Google Shape;478;p46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9" name="Google Shape;479;p46"/>
          <p:cNvSpPr txBox="1"/>
          <p:nvPr/>
        </p:nvSpPr>
        <p:spPr>
          <a:xfrm>
            <a:off x="346175" y="352800"/>
            <a:ext cx="8391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CVAT을 이용한 라벨링 해결방안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0" name="Google Shape;480;p46"/>
          <p:cNvPicPr preferRelativeResize="0"/>
          <p:nvPr/>
        </p:nvPicPr>
        <p:blipFill rotWithShape="1">
          <a:blip r:embed="rId3">
            <a:alphaModFix/>
          </a:blip>
          <a:srcRect b="-2385" l="0" r="-2385" t="0"/>
          <a:stretch/>
        </p:blipFill>
        <p:spPr>
          <a:xfrm>
            <a:off x="5545150" y="1256800"/>
            <a:ext cx="3034699" cy="28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 txBox="1"/>
          <p:nvPr/>
        </p:nvSpPr>
        <p:spPr>
          <a:xfrm>
            <a:off x="6460550" y="4146475"/>
            <a:ext cx="12039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&lt;한글 점자 일람표&gt;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6"/>
          <p:cNvSpPr txBox="1"/>
          <p:nvPr>
            <p:ph idx="1" type="body"/>
          </p:nvPr>
        </p:nvSpPr>
        <p:spPr>
          <a:xfrm>
            <a:off x="525650" y="1347750"/>
            <a:ext cx="51087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점자가 화질 혹은 일부 훼손으로 해석에 어려움이 있었던 경우 한글점자일람표를 참고하여 이미지 속의 점자 ‘문자’ 가 어떤 내용인지 확인을 하였다. 그 뒤 2x3 형태의 라벨링이 제대로 되었는지 확인하기 위해 점자 번역 사이트를 이용하여 직접 점자를 찍고 그 내용에 위화감이 없는지, 잘못 번역된 내용인지를 확인하고 오류를 확인하였으면 일람표를 참조하여 제대로 된 점자표기를 입력시켜주고 교차 검증하는 과정을 거쳤다.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약간의 훼손으로 인한 데이터도 수집한 이유는 점자 표기내용들이 늘 온전한 상태가 아니고 이물질 등으로 인해 해석에 어려움이 겪기에도 몹시 쉬웠기에 이를 극복하고자 하였다.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7" name="Google Shape;487;p47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8" name="Google Shape;488;p47"/>
          <p:cNvSpPr txBox="1"/>
          <p:nvPr/>
        </p:nvSpPr>
        <p:spPr>
          <a:xfrm>
            <a:off x="346175" y="352800"/>
            <a:ext cx="8391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점자</a:t>
            </a: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한글 변환 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9" name="Google Shape;489;p47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AI가 점자를 출력하지 못했을 경우 제대로 된 글자를 출력하지 못한다.</a:t>
            </a:r>
            <a:br>
              <a:rPr lang="ko"/>
            </a:br>
            <a:r>
              <a:rPr lang="ko"/>
              <a:t>글자가 출력되지 못했을 경우 검출한 글자라도 출력해야 하지만 그럴 경우</a:t>
            </a:r>
            <a:br>
              <a:rPr lang="ko"/>
            </a:br>
            <a:r>
              <a:rPr lang="ko"/>
              <a:t>알고리즘이 한글을 병합하지 못한다.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게다가 한 점자라도 출력되지 못한 경우 심하면 글 전체가 무슨 의미인지</a:t>
            </a:r>
            <a:br>
              <a:rPr lang="ko"/>
            </a:br>
            <a:r>
              <a:rPr lang="ko"/>
              <a:t>잘 모를 정도로 꼬이는 경우가 존재한다.</a:t>
            </a:r>
            <a:endParaRPr/>
          </a:p>
        </p:txBody>
      </p:sp>
      <p:pic>
        <p:nvPicPr>
          <p:cNvPr id="490" name="Google Shape;490;p47"/>
          <p:cNvPicPr preferRelativeResize="0"/>
          <p:nvPr/>
        </p:nvPicPr>
        <p:blipFill rotWithShape="1">
          <a:blip r:embed="rId3">
            <a:alphaModFix/>
          </a:blip>
          <a:srcRect b="28260" l="0" r="0" t="20946"/>
          <a:stretch/>
        </p:blipFill>
        <p:spPr>
          <a:xfrm>
            <a:off x="908450" y="3085325"/>
            <a:ext cx="4661048" cy="177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7"/>
          <p:cNvPicPr preferRelativeResize="0"/>
          <p:nvPr/>
        </p:nvPicPr>
        <p:blipFill rotWithShape="1">
          <a:blip r:embed="rId4">
            <a:alphaModFix/>
          </a:blip>
          <a:srcRect b="0" l="0" r="0" t="13434"/>
          <a:stretch/>
        </p:blipFill>
        <p:spPr>
          <a:xfrm>
            <a:off x="5954775" y="1014350"/>
            <a:ext cx="2783002" cy="339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"/>
          <p:cNvSpPr txBox="1"/>
          <p:nvPr>
            <p:ph idx="1" type="body"/>
          </p:nvPr>
        </p:nvSpPr>
        <p:spPr>
          <a:xfrm>
            <a:off x="525650" y="11953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초창기 하드웨어 개발 계획땐 아두이노를 사용할 예정이었다.</a:t>
            </a:r>
            <a:br>
              <a:rPr lang="ko"/>
            </a:br>
            <a:r>
              <a:rPr lang="ko"/>
              <a:t>하지만 아두이노에서 사용하는 스피커의 소리는 bit값만 출력하는 수준이므로 음성은 출력할 수 없었다.</a:t>
            </a:r>
            <a:br>
              <a:rPr lang="ko"/>
            </a:br>
            <a:r>
              <a:rPr lang="ko"/>
              <a:t>MP3모듈이나 SD카드 모듈을 사용하면 mp3파일이나 wav파일을 출력할 수 있지만, 그럴 경우 이미 저장된 파일만 출력 가능하기 때문에 결국 다른 기기로 바꿀 수밖에 없었다.</a:t>
            </a:r>
            <a:br>
              <a:rPr lang="ko"/>
            </a:br>
            <a:r>
              <a:rPr lang="ko"/>
              <a:t>게다가 처음 라즈베리 파이를 사용할 때 3B Model을 사용하였는데, 속도가 매우 느려 개발이 지체되어</a:t>
            </a:r>
            <a:br>
              <a:rPr lang="ko"/>
            </a:br>
            <a:r>
              <a:rPr lang="ko"/>
              <a:t>또 중간에 라즈베리 파이 4로 바꾸는 일까지 발생했다.</a:t>
            </a:r>
            <a:br>
              <a:rPr lang="ko"/>
            </a:br>
            <a:endParaRPr/>
          </a:p>
        </p:txBody>
      </p:sp>
      <p:cxnSp>
        <p:nvCxnSpPr>
          <p:cNvPr id="497" name="Google Shape;497;p48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8" name="Google Shape;498;p48"/>
          <p:cNvSpPr txBox="1"/>
          <p:nvPr/>
        </p:nvSpPr>
        <p:spPr>
          <a:xfrm>
            <a:off x="346175" y="352800"/>
            <a:ext cx="6284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기술적 한계</a:t>
            </a:r>
            <a:endParaRPr sz="1100"/>
          </a:p>
        </p:txBody>
      </p:sp>
      <p:pic>
        <p:nvPicPr>
          <p:cNvPr id="499" name="Google Shape;4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50" y="3161700"/>
            <a:ext cx="1129625" cy="14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825" y="3161175"/>
            <a:ext cx="2571570" cy="175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48"/>
          <p:cNvCxnSpPr/>
          <p:nvPr/>
        </p:nvCxnSpPr>
        <p:spPr>
          <a:xfrm flipH="1">
            <a:off x="977450" y="3170325"/>
            <a:ext cx="2535600" cy="1727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48"/>
          <p:cNvCxnSpPr/>
          <p:nvPr/>
        </p:nvCxnSpPr>
        <p:spPr>
          <a:xfrm>
            <a:off x="962975" y="3175600"/>
            <a:ext cx="2549400" cy="1722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3" name="Google Shape;5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375" y="3161700"/>
            <a:ext cx="1129625" cy="14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8"/>
          <p:cNvSpPr txBox="1"/>
          <p:nvPr/>
        </p:nvSpPr>
        <p:spPr>
          <a:xfrm>
            <a:off x="4379552" y="4588600"/>
            <a:ext cx="1129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라즈베리 파이3B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8"/>
          <p:cNvSpPr txBox="1"/>
          <p:nvPr/>
        </p:nvSpPr>
        <p:spPr>
          <a:xfrm>
            <a:off x="6323440" y="4615900"/>
            <a:ext cx="1129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라즈베리 파이4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6" name="Google Shape;506;p48"/>
          <p:cNvCxnSpPr>
            <a:endCxn id="504" idx="1"/>
          </p:cNvCxnSpPr>
          <p:nvPr/>
        </p:nvCxnSpPr>
        <p:spPr>
          <a:xfrm flipH="1">
            <a:off x="4379552" y="3194950"/>
            <a:ext cx="1067100" cy="1512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8"/>
          <p:cNvCxnSpPr>
            <a:endCxn id="504" idx="3"/>
          </p:cNvCxnSpPr>
          <p:nvPr/>
        </p:nvCxnSpPr>
        <p:spPr>
          <a:xfrm>
            <a:off x="4397852" y="3194950"/>
            <a:ext cx="1111200" cy="1512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9"/>
          <p:cNvSpPr txBox="1"/>
          <p:nvPr>
            <p:ph idx="1" type="body"/>
          </p:nvPr>
        </p:nvSpPr>
        <p:spPr>
          <a:xfrm>
            <a:off x="525650" y="1347750"/>
            <a:ext cx="4699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사용자가 점자를 인식하고 카메라로 찍는 것이 아닌, </a:t>
            </a:r>
            <a:br>
              <a:rPr lang="ko"/>
            </a:br>
            <a:r>
              <a:rPr lang="ko"/>
              <a:t>실시간으로 영상을 서버로 보내고 점자를 인식해서 점자가 있다고</a:t>
            </a:r>
            <a:br>
              <a:rPr lang="ko"/>
            </a:br>
            <a:r>
              <a:rPr lang="ko"/>
              <a:t>사용자에게 알려주는 구조가 더 효율적일 것이다.</a:t>
            </a:r>
            <a:br>
              <a:rPr lang="ko"/>
            </a:br>
            <a:br>
              <a:rPr lang="ko"/>
            </a:br>
            <a:r>
              <a:rPr lang="ko"/>
              <a:t>현재 지팡이는 무선이 아닌 유선인데, 랜선을 WiFi로 바꾸고</a:t>
            </a:r>
            <a:br>
              <a:rPr lang="ko"/>
            </a:br>
            <a:r>
              <a:rPr lang="ko"/>
              <a:t>전원을 보조배터리로 바꾸는 등 그런 노력이 부족했다.</a:t>
            </a:r>
            <a:br>
              <a:rPr lang="ko"/>
            </a:br>
            <a:br>
              <a:rPr lang="ko"/>
            </a:br>
            <a:endParaRPr/>
          </a:p>
        </p:txBody>
      </p:sp>
      <p:cxnSp>
        <p:nvCxnSpPr>
          <p:cNvPr id="513" name="Google Shape;513;p49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4" name="Google Shape;514;p49"/>
          <p:cNvSpPr txBox="1"/>
          <p:nvPr/>
        </p:nvSpPr>
        <p:spPr>
          <a:xfrm>
            <a:off x="346175" y="352800"/>
            <a:ext cx="750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하드웨어 구조적 개선점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15" name="Google Shape;515;p49"/>
          <p:cNvSpPr/>
          <p:nvPr/>
        </p:nvSpPr>
        <p:spPr>
          <a:xfrm rot="-5396416">
            <a:off x="5955263" y="3298828"/>
            <a:ext cx="1726501" cy="1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9"/>
          <p:cNvSpPr txBox="1"/>
          <p:nvPr/>
        </p:nvSpPr>
        <p:spPr>
          <a:xfrm>
            <a:off x="6574048" y="1907425"/>
            <a:ext cx="620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카메라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274" y="2048731"/>
            <a:ext cx="568525" cy="5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100" y="2024651"/>
            <a:ext cx="875900" cy="8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1552" y="2835775"/>
            <a:ext cx="341251" cy="341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Google Shape;520;p49"/>
          <p:cNvCxnSpPr/>
          <p:nvPr/>
        </p:nvCxnSpPr>
        <p:spPr>
          <a:xfrm flipH="1" rot="10800000">
            <a:off x="6819500" y="2125925"/>
            <a:ext cx="1053600" cy="1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49"/>
          <p:cNvCxnSpPr/>
          <p:nvPr/>
        </p:nvCxnSpPr>
        <p:spPr>
          <a:xfrm>
            <a:off x="6848375" y="2339200"/>
            <a:ext cx="1024800" cy="5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2" name="Google Shape;522;p49"/>
          <p:cNvGrpSpPr/>
          <p:nvPr/>
        </p:nvGrpSpPr>
        <p:grpSpPr>
          <a:xfrm>
            <a:off x="5150353" y="1578773"/>
            <a:ext cx="2099770" cy="2637149"/>
            <a:chOff x="611503" y="1743123"/>
            <a:chExt cx="2099770" cy="2637149"/>
          </a:xfrm>
        </p:grpSpPr>
        <p:pic>
          <p:nvPicPr>
            <p:cNvPr id="523" name="Google Shape;523;p49"/>
            <p:cNvPicPr preferRelativeResize="0"/>
            <p:nvPr/>
          </p:nvPicPr>
          <p:blipFill rotWithShape="1">
            <a:blip r:embed="rId6">
              <a:alphaModFix/>
            </a:blip>
            <a:srcRect b="1440" l="-2160" r="2160" t="-1439"/>
            <a:stretch/>
          </p:blipFill>
          <p:spPr>
            <a:xfrm>
              <a:off x="611503" y="1743123"/>
              <a:ext cx="2099770" cy="2637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36000" y="1893275"/>
              <a:ext cx="531000" cy="531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25" name="Google Shape;525;p49"/>
          <p:cNvCxnSpPr/>
          <p:nvPr/>
        </p:nvCxnSpPr>
        <p:spPr>
          <a:xfrm>
            <a:off x="6848375" y="2489425"/>
            <a:ext cx="19200" cy="41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6" name="Google Shape;526;p49"/>
          <p:cNvSpPr txBox="1"/>
          <p:nvPr/>
        </p:nvSpPr>
        <p:spPr>
          <a:xfrm>
            <a:off x="6848373" y="3169525"/>
            <a:ext cx="620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스피커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50"/>
          <p:cNvGrpSpPr/>
          <p:nvPr/>
        </p:nvGrpSpPr>
        <p:grpSpPr>
          <a:xfrm>
            <a:off x="5125244" y="1144900"/>
            <a:ext cx="3273284" cy="1630011"/>
            <a:chOff x="4793165" y="2534469"/>
            <a:chExt cx="4649551" cy="2242106"/>
          </a:xfrm>
        </p:grpSpPr>
        <p:pic>
          <p:nvPicPr>
            <p:cNvPr id="532" name="Google Shape;532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1625" y="2534475"/>
              <a:ext cx="2242100" cy="2242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533" name="Google Shape;533;p50"/>
            <p:cNvCxnSpPr/>
            <p:nvPr/>
          </p:nvCxnSpPr>
          <p:spPr>
            <a:xfrm>
              <a:off x="5814409" y="3656649"/>
              <a:ext cx="9489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534" name="Google Shape;534;p50"/>
            <p:cNvSpPr txBox="1"/>
            <p:nvPr/>
          </p:nvSpPr>
          <p:spPr>
            <a:xfrm>
              <a:off x="4793165" y="3401390"/>
              <a:ext cx="9891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Block!!</a:t>
              </a:r>
              <a:endParaRPr b="1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535" name="Google Shape;535;p50"/>
            <p:cNvSpPr txBox="1"/>
            <p:nvPr/>
          </p:nvSpPr>
          <p:spPr>
            <a:xfrm>
              <a:off x="8338416" y="2534469"/>
              <a:ext cx="1104300" cy="342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50"/>
            <p:cNvSpPr txBox="1"/>
            <p:nvPr/>
          </p:nvSpPr>
          <p:spPr>
            <a:xfrm>
              <a:off x="5309295" y="4228039"/>
              <a:ext cx="989100" cy="342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START</a:t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37" name="Google Shape;537;p50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8" name="Google Shape;538;p50"/>
          <p:cNvSpPr txBox="1"/>
          <p:nvPr/>
        </p:nvSpPr>
        <p:spPr>
          <a:xfrm>
            <a:off x="346175" y="352800"/>
            <a:ext cx="6423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역할 분배</a:t>
            </a:r>
            <a:endParaRPr sz="1100"/>
          </a:p>
        </p:txBody>
      </p:sp>
      <p:sp>
        <p:nvSpPr>
          <p:cNvPr id="539" name="Google Shape;539;p50"/>
          <p:cNvSpPr txBox="1"/>
          <p:nvPr>
            <p:ph idx="1" type="body"/>
          </p:nvPr>
        </p:nvSpPr>
        <p:spPr>
          <a:xfrm>
            <a:off x="525650" y="1347750"/>
            <a:ext cx="4299900" cy="3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개발진행에 있어서 업무 Flow가 있는데 한부분에서 막히면 다른 부분에서도 지연 -&gt; 시간적 손실, 일정 딜레이 발생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/>
              <a:t>역할 재분배 및 도움요청</a:t>
            </a:r>
            <a:br>
              <a:rPr lang="ko"/>
            </a:br>
            <a:r>
              <a:rPr lang="ko" sz="1200"/>
              <a:t>막힌 부분에 포커스를 두고 간단히 실행되는 데모를 작성하도록 요구 (뒤의 업무에 대해 큰 지장 X)</a:t>
            </a:r>
            <a:endParaRPr sz="12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/>
              <a:t>병렬로 진행</a:t>
            </a:r>
            <a:br>
              <a:rPr lang="ko"/>
            </a:br>
            <a:r>
              <a:rPr lang="ko" sz="1200"/>
              <a:t>개별적으로 역할에 대해 구현하도록 요구</a:t>
            </a:r>
            <a:br>
              <a:rPr lang="ko" sz="1200"/>
            </a:br>
            <a:r>
              <a:rPr lang="ko" sz="1200"/>
              <a:t>각각 막히는 것이 생길때 우선순위 정해서 그부분 먼저 해결하는 방식으로 진행</a:t>
            </a:r>
            <a:endParaRPr sz="1200"/>
          </a:p>
        </p:txBody>
      </p:sp>
      <p:grpSp>
        <p:nvGrpSpPr>
          <p:cNvPr id="540" name="Google Shape;540;p50"/>
          <p:cNvGrpSpPr/>
          <p:nvPr/>
        </p:nvGrpSpPr>
        <p:grpSpPr>
          <a:xfrm>
            <a:off x="5917051" y="3278281"/>
            <a:ext cx="1898387" cy="1461071"/>
            <a:chOff x="6072775" y="3225250"/>
            <a:chExt cx="1654800" cy="1212608"/>
          </a:xfrm>
        </p:grpSpPr>
        <p:sp>
          <p:nvSpPr>
            <p:cNvPr id="541" name="Google Shape;541;p50"/>
            <p:cNvSpPr/>
            <p:nvPr/>
          </p:nvSpPr>
          <p:spPr>
            <a:xfrm>
              <a:off x="6072775" y="3225250"/>
              <a:ext cx="1654800" cy="1212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50"/>
            <p:cNvSpPr/>
            <p:nvPr/>
          </p:nvSpPr>
          <p:spPr>
            <a:xfrm>
              <a:off x="6119185" y="4179558"/>
              <a:ext cx="382800" cy="25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역할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50"/>
            <p:cNvSpPr/>
            <p:nvPr/>
          </p:nvSpPr>
          <p:spPr>
            <a:xfrm>
              <a:off x="6679236" y="3251514"/>
              <a:ext cx="382800" cy="25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역할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0"/>
            <p:cNvSpPr/>
            <p:nvPr/>
          </p:nvSpPr>
          <p:spPr>
            <a:xfrm>
              <a:off x="7286837" y="4179558"/>
              <a:ext cx="382800" cy="25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역할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50"/>
          <p:cNvSpPr/>
          <p:nvPr/>
        </p:nvSpPr>
        <p:spPr>
          <a:xfrm>
            <a:off x="6472050" y="3906075"/>
            <a:ext cx="720600" cy="29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E3F4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sz="1100">
              <a:solidFill>
                <a:srgbClr val="E3F4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6" name="Google Shape;546;p50"/>
          <p:cNvCxnSpPr>
            <a:stCxn id="543" idx="2"/>
            <a:endCxn id="545" idx="0"/>
          </p:cNvCxnSpPr>
          <p:nvPr/>
        </p:nvCxnSpPr>
        <p:spPr>
          <a:xfrm flipH="1" rot="-5400000">
            <a:off x="6690156" y="3763353"/>
            <a:ext cx="285000" cy="6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50"/>
          <p:cNvCxnSpPr/>
          <p:nvPr/>
        </p:nvCxnSpPr>
        <p:spPr>
          <a:xfrm>
            <a:off x="6832339" y="2851111"/>
            <a:ext cx="900" cy="299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50"/>
          <p:cNvCxnSpPr>
            <a:stCxn id="542" idx="0"/>
            <a:endCxn id="545" idx="1"/>
          </p:cNvCxnSpPr>
          <p:nvPr/>
        </p:nvCxnSpPr>
        <p:spPr>
          <a:xfrm rot="-5400000">
            <a:off x="6143216" y="4099177"/>
            <a:ext cx="375600" cy="282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50"/>
          <p:cNvCxnSpPr>
            <a:stCxn id="544" idx="0"/>
            <a:endCxn id="545" idx="3"/>
          </p:cNvCxnSpPr>
          <p:nvPr/>
        </p:nvCxnSpPr>
        <p:spPr>
          <a:xfrm flipH="1" rot="5400000">
            <a:off x="7173297" y="4072027"/>
            <a:ext cx="375600" cy="336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50"/>
          <p:cNvCxnSpPr>
            <a:stCxn id="543" idx="1"/>
            <a:endCxn id="542" idx="1"/>
          </p:cNvCxnSpPr>
          <p:nvPr/>
        </p:nvCxnSpPr>
        <p:spPr>
          <a:xfrm flipH="1">
            <a:off x="5970182" y="3465540"/>
            <a:ext cx="642600" cy="1118100"/>
          </a:xfrm>
          <a:prstGeom prst="curvedConnector3">
            <a:avLst>
              <a:gd fmla="val 13703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50"/>
          <p:cNvCxnSpPr>
            <a:stCxn id="543" idx="3"/>
            <a:endCxn id="544" idx="3"/>
          </p:cNvCxnSpPr>
          <p:nvPr/>
        </p:nvCxnSpPr>
        <p:spPr>
          <a:xfrm>
            <a:off x="7051931" y="3465540"/>
            <a:ext cx="696900" cy="1118100"/>
          </a:xfrm>
          <a:prstGeom prst="curvedConnector3">
            <a:avLst>
              <a:gd fmla="val 13418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50"/>
          <p:cNvCxnSpPr>
            <a:stCxn id="542" idx="3"/>
            <a:endCxn id="544" idx="1"/>
          </p:cNvCxnSpPr>
          <p:nvPr/>
        </p:nvCxnSpPr>
        <p:spPr>
          <a:xfrm>
            <a:off x="6409440" y="4583740"/>
            <a:ext cx="900300" cy="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 txBox="1"/>
          <p:nvPr>
            <p:ph idx="1" type="body"/>
          </p:nvPr>
        </p:nvSpPr>
        <p:spPr>
          <a:xfrm>
            <a:off x="525650" y="1347750"/>
            <a:ext cx="7882800" cy="3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일정표를 작성할때 각 업무에 대해 언제까지 마감하는게 좋을지 결정하는 것이 어려웠다.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또한 업무</a:t>
            </a:r>
            <a:r>
              <a:rPr lang="ko"/>
              <a:t>가 </a:t>
            </a:r>
            <a:r>
              <a:rPr lang="ko"/>
              <a:t>시간이 얼마나 걸릴지에 대해 명확히 못했다.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그래서 일정을 조율하는데에 문제가 생겼다.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당시에는 세부적인 기능을 먼저 생각 못해서 우선 큰 틀로 계획을 짜고 필요한 기능들을 추가해 나갔다.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그렇게 나눠진 메뉴에 대해서 </a:t>
            </a:r>
            <a:r>
              <a:rPr lang="ko" u="sng"/>
              <a:t>구현할게 많거나 작업이 오래걸릴것 같은 것</a:t>
            </a:r>
            <a:r>
              <a:rPr lang="ko"/>
              <a:t>에 대해 시간을 길게 줬고, 비교적 빨리 시작하도록 하였다.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또한 일정표에 </a:t>
            </a:r>
            <a:r>
              <a:rPr lang="ko" u="sng"/>
              <a:t>각 진행사항에 대한 딜레이 표시</a:t>
            </a:r>
            <a:r>
              <a:rPr lang="ko"/>
              <a:t>를 하여 일정관리에 신경을 쓰도록 하고, 각자 할일 끝나면 다른 업무에 대해 도와주며 시간효율을 늘렸다.</a:t>
            </a:r>
            <a:endParaRPr/>
          </a:p>
        </p:txBody>
      </p:sp>
      <p:pic>
        <p:nvPicPr>
          <p:cNvPr id="558" name="Google Shape;5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275" y="1014348"/>
            <a:ext cx="2332452" cy="2332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p51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0" name="Google Shape;560;p51"/>
          <p:cNvSpPr txBox="1"/>
          <p:nvPr/>
        </p:nvSpPr>
        <p:spPr>
          <a:xfrm>
            <a:off x="346175" y="352800"/>
            <a:ext cx="6284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일정 조정 / 시간 분배</a:t>
            </a:r>
            <a:endParaRPr sz="11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52"/>
          <p:cNvPicPr preferRelativeResize="0"/>
          <p:nvPr/>
        </p:nvPicPr>
        <p:blipFill rotWithShape="1">
          <a:blip r:embed="rId3">
            <a:alphaModFix/>
          </a:blip>
          <a:srcRect b="45514" l="11119" r="14702" t="24126"/>
          <a:stretch/>
        </p:blipFill>
        <p:spPr>
          <a:xfrm>
            <a:off x="5453100" y="1848700"/>
            <a:ext cx="3414075" cy="9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52"/>
          <p:cNvPicPr preferRelativeResize="0"/>
          <p:nvPr/>
        </p:nvPicPr>
        <p:blipFill rotWithShape="1">
          <a:blip r:embed="rId4">
            <a:alphaModFix/>
          </a:blip>
          <a:srcRect b="13440" l="12041" r="12561" t="47645"/>
          <a:stretch/>
        </p:blipFill>
        <p:spPr>
          <a:xfrm>
            <a:off x="4930450" y="2841150"/>
            <a:ext cx="3936726" cy="95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7" name="Google Shape;567;p52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8" name="Google Shape;568;p52"/>
          <p:cNvSpPr txBox="1"/>
          <p:nvPr/>
        </p:nvSpPr>
        <p:spPr>
          <a:xfrm>
            <a:off x="346175" y="352800"/>
            <a:ext cx="7727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성능</a:t>
            </a:r>
            <a:endParaRPr sz="1100"/>
          </a:p>
        </p:txBody>
      </p:sp>
      <p:sp>
        <p:nvSpPr>
          <p:cNvPr id="569" name="Google Shape;569;p52"/>
          <p:cNvSpPr txBox="1"/>
          <p:nvPr>
            <p:ph idx="1" type="body"/>
          </p:nvPr>
        </p:nvSpPr>
        <p:spPr>
          <a:xfrm>
            <a:off x="525650" y="1347750"/>
            <a:ext cx="7505700" cy="31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Model1과 Model2모두 1000장이 넘는 데이터를 수집하여 학습에 사용하였다.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Model1과 다르게 Model2의 DETECTION 능력이 많이 떨어지는데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이유를 예측하자면 데이터의 양이 많이 적기 때문이다.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Model1은 1000장을 레이블링 할 때 1개의 영역만 지정하면 괜찮았지만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Model2는 각 점자에 대한 영역을 지정해야했기에 각 데이터에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대한 데이터 숫자가 매우 적다.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Model2에서 나오는 점자가 10개라 할때, 단순 평균 계산만 해도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1000 * 10 / 64 = 약150개라는, 매우 적은 데이터 수가 나온다.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Google Shape;167;p17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8" name="Google Shape;168;p17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프로젝트의 계기</a:t>
            </a:r>
            <a:endParaRPr sz="1100"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75" y="1221100"/>
            <a:ext cx="2609850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9600" y="2745088"/>
            <a:ext cx="3110401" cy="202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3450" y="1109750"/>
            <a:ext cx="4174324" cy="154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4" name="Google Shape;574;p53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5" name="Google Shape;575;p53"/>
          <p:cNvSpPr txBox="1"/>
          <p:nvPr/>
        </p:nvSpPr>
        <p:spPr>
          <a:xfrm>
            <a:off x="346175" y="352800"/>
            <a:ext cx="8303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모델 사용 코드 작성</a:t>
            </a:r>
            <a:endParaRPr sz="1100"/>
          </a:p>
        </p:txBody>
      </p:sp>
      <p:sp>
        <p:nvSpPr>
          <p:cNvPr id="576" name="Google Shape;576;p53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2"/>
                </a:solidFill>
              </a:rPr>
              <a:t>모델을 불러와서 실행하는 과정에 있어서 </a:t>
            </a:r>
            <a:r>
              <a:rPr b="1" lang="ko">
                <a:solidFill>
                  <a:schemeClr val="accent2"/>
                </a:solidFill>
              </a:rPr>
              <a:t>딜레이</a:t>
            </a:r>
            <a:r>
              <a:rPr lang="ko">
                <a:solidFill>
                  <a:schemeClr val="accent2"/>
                </a:solidFill>
              </a:rPr>
              <a:t>가 됐다.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2"/>
                </a:solidFill>
              </a:rPr>
              <a:t>otx deploy할때 생성되는 python 데모파일을 수정하기에는 </a:t>
            </a:r>
            <a:r>
              <a:rPr lang="ko">
                <a:solidFill>
                  <a:schemeClr val="accent2"/>
                </a:solidFill>
              </a:rPr>
              <a:t>기술적인 부분, 개념적인 부분이 잘 이해가 가지 않아서 잠시 </a:t>
            </a:r>
            <a:r>
              <a:rPr b="1" lang="ko">
                <a:solidFill>
                  <a:schemeClr val="accent2"/>
                </a:solidFill>
              </a:rPr>
              <a:t>지연되는 상황</a:t>
            </a:r>
            <a:r>
              <a:rPr lang="ko">
                <a:solidFill>
                  <a:schemeClr val="accent2"/>
                </a:solidFill>
              </a:rPr>
              <a:t>이 있었다.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</a:rPr>
              <a:t>그래서 </a:t>
            </a:r>
            <a:r>
              <a:rPr b="1" lang="ko">
                <a:solidFill>
                  <a:schemeClr val="accent1"/>
                </a:solidFill>
              </a:rPr>
              <a:t>OPENVINO</a:t>
            </a:r>
            <a:r>
              <a:rPr lang="ko">
                <a:solidFill>
                  <a:schemeClr val="accent1"/>
                </a:solidFill>
              </a:rPr>
              <a:t> 주피터 노트북의 </a:t>
            </a:r>
            <a:r>
              <a:rPr b="1" lang="ko">
                <a:solidFill>
                  <a:schemeClr val="accent1"/>
                </a:solidFill>
              </a:rPr>
              <a:t>심플 예제</a:t>
            </a:r>
            <a:r>
              <a:rPr lang="ko">
                <a:solidFill>
                  <a:schemeClr val="accent1"/>
                </a:solidFill>
              </a:rPr>
              <a:t>를 사용하여 모델 로딩하는 샘플 코드작성하여 모델 이미지로 DETECTION한 부분을 찾도록 수정했다.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accent1"/>
                </a:solidFill>
              </a:rPr>
              <a:t>그 결과 </a:t>
            </a:r>
            <a:r>
              <a:rPr b="1" lang="ko">
                <a:solidFill>
                  <a:schemeClr val="accent1"/>
                </a:solidFill>
              </a:rPr>
              <a:t>커스터 마이징</a:t>
            </a:r>
            <a:r>
              <a:rPr lang="ko">
                <a:solidFill>
                  <a:schemeClr val="accent1"/>
                </a:solidFill>
              </a:rPr>
              <a:t>이 훨씬 용이해졌고 추후 전체 </a:t>
            </a:r>
            <a:r>
              <a:rPr b="1" lang="ko">
                <a:solidFill>
                  <a:schemeClr val="accent1"/>
                </a:solidFill>
              </a:rPr>
              <a:t>코드를 통합</a:t>
            </a:r>
            <a:r>
              <a:rPr lang="ko">
                <a:solidFill>
                  <a:schemeClr val="accent1"/>
                </a:solidFill>
              </a:rPr>
              <a:t>하는데 큰 보탬이 되었다.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1" name="Google Shape;581;p54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2" name="Google Shape;582;p54"/>
          <p:cNvSpPr txBox="1"/>
          <p:nvPr/>
        </p:nvSpPr>
        <p:spPr>
          <a:xfrm>
            <a:off x="346175" y="352800"/>
            <a:ext cx="6284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코드 통합 과정</a:t>
            </a:r>
            <a:endParaRPr sz="1100"/>
          </a:p>
        </p:txBody>
      </p:sp>
      <p:sp>
        <p:nvSpPr>
          <p:cNvPr id="583" name="Google Shape;583;p54"/>
          <p:cNvSpPr txBox="1"/>
          <p:nvPr>
            <p:ph idx="1" type="body"/>
          </p:nvPr>
        </p:nvSpPr>
        <p:spPr>
          <a:xfrm>
            <a:off x="525650" y="1347750"/>
            <a:ext cx="7505700" cy="9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2"/>
                </a:solidFill>
              </a:rPr>
              <a:t>각자 구현한 코드를 실행할때 해당 환경에서만 실행되고 오류 추적하는데 시간이 걸려서 코드를 통합하기로 했다.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accent2"/>
                </a:solidFill>
              </a:rPr>
              <a:t>코드를 통합할때의 각자 </a:t>
            </a:r>
            <a:r>
              <a:rPr b="1" lang="ko">
                <a:solidFill>
                  <a:schemeClr val="accent2"/>
                </a:solidFill>
              </a:rPr>
              <a:t>환경</a:t>
            </a:r>
            <a:r>
              <a:rPr lang="ko">
                <a:solidFill>
                  <a:schemeClr val="accent2"/>
                </a:solidFill>
              </a:rPr>
              <a:t>, </a:t>
            </a:r>
            <a:r>
              <a:rPr b="1" lang="ko">
                <a:solidFill>
                  <a:schemeClr val="accent2"/>
                </a:solidFill>
              </a:rPr>
              <a:t>코드 스타일</a:t>
            </a:r>
            <a:r>
              <a:rPr lang="ko">
                <a:solidFill>
                  <a:schemeClr val="accent2"/>
                </a:solidFill>
              </a:rPr>
              <a:t>이 달라서 어느부분을 합쳐야할지 모호한 상황이 발생했다.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84" name="Google Shape;5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525" y="2189871"/>
            <a:ext cx="4530750" cy="274213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/>
          <p:nvPr/>
        </p:nvSpPr>
        <p:spPr>
          <a:xfrm>
            <a:off x="525650" y="2342350"/>
            <a:ext cx="3724200" cy="23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그래서 각 </a:t>
            </a:r>
            <a:r>
              <a:rPr b="1"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역할별로 함수를 나눠서</a:t>
            </a: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main에 </a:t>
            </a:r>
            <a:r>
              <a:rPr b="1"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동작별로 수행</a:t>
            </a: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하도록 지정했다.</a:t>
            </a:r>
            <a:endParaRPr sz="1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그 결과 main.py 만 봐도 </a:t>
            </a:r>
            <a:r>
              <a:rPr b="1"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전체적인 동작흐름</a:t>
            </a: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을 파악할 수 있고, 코드 별로 </a:t>
            </a:r>
            <a:r>
              <a:rPr b="1"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간섭이 따로 생기지 않아</a:t>
            </a: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원활한 테스트가 가능하였다.</a:t>
            </a:r>
            <a:endParaRPr sz="1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4"/>
          <p:cNvSpPr txBox="1"/>
          <p:nvPr/>
        </p:nvSpPr>
        <p:spPr>
          <a:xfrm>
            <a:off x="7697875" y="4261750"/>
            <a:ext cx="805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main.py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5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2"/>
                </a:solidFill>
              </a:rPr>
              <a:t>방법 </a:t>
            </a:r>
            <a:r>
              <a:rPr lang="ko">
                <a:solidFill>
                  <a:schemeClr val="accent2"/>
                </a:solidFill>
              </a:rPr>
              <a:t>1</a:t>
            </a:r>
            <a:r>
              <a:rPr lang="ko"/>
              <a:t> - deploy 생성 파일 사용하는 방법 : 라이브러리를 수정해야 해서 모델1과 통합 과정에서 문제가 발생할 수도 있다고 판단하여 폐기했다.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</a:rPr>
              <a:t>방법 2</a:t>
            </a:r>
            <a:r>
              <a:rPr lang="ko"/>
              <a:t> - 데모 파일을 수정해서 annotation 객체의 get_labels 매서드로 name값(label 값)만 가져오기로 했다. 그래서 점자의 label값을 라이브러리 수정 없이 추출할 수 있게 되었다.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592" name="Google Shape;592;p55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3" name="Google Shape;593;p55"/>
          <p:cNvSpPr txBox="1"/>
          <p:nvPr/>
        </p:nvSpPr>
        <p:spPr>
          <a:xfrm>
            <a:off x="346175" y="352800"/>
            <a:ext cx="8423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모델2에서 label 정보를 찾는 것에 대한 어려움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94" name="Google Shape;5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450" y="2926200"/>
            <a:ext cx="57340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6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속도가 빠른 </a:t>
            </a:r>
            <a:r>
              <a:rPr lang="ko"/>
              <a:t>인텔 서버가 아닌 </a:t>
            </a:r>
            <a:r>
              <a:rPr lang="ko">
                <a:solidFill>
                  <a:srgbClr val="FF0000"/>
                </a:solidFill>
              </a:rPr>
              <a:t>로컬 서버</a:t>
            </a:r>
            <a:r>
              <a:rPr lang="ko"/>
              <a:t>에서 실행했다. 인텔 서버에서는 이미지를 읽어오지 못하는 오류가 발생했기 때문이다. 그래서 모델 성능 평가 시간이 </a:t>
            </a:r>
            <a:r>
              <a:rPr lang="ko">
                <a:solidFill>
                  <a:srgbClr val="FF0000"/>
                </a:solidFill>
              </a:rPr>
              <a:t>오래 걸렸다.</a:t>
            </a:r>
            <a:endParaRPr>
              <a:solidFill>
                <a:srgbClr val="FF0000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>
                <a:solidFill>
                  <a:srgbClr val="FF0000"/>
                </a:solidFill>
              </a:rPr>
              <a:t>MobileNetV2-ATSS</a:t>
            </a:r>
            <a:r>
              <a:rPr lang="ko"/>
              <a:t> 모델은</a:t>
            </a:r>
            <a:r>
              <a:rPr lang="ko"/>
              <a:t> 배치 사이즈의 </a:t>
            </a:r>
            <a:r>
              <a:rPr lang="ko">
                <a:solidFill>
                  <a:srgbClr val="FF0000"/>
                </a:solidFill>
              </a:rPr>
              <a:t>기본값</a:t>
            </a:r>
            <a:r>
              <a:rPr lang="ko"/>
              <a:t>에서 GPU 메모리 부족이 떴다. 아예 안 되는 것인가 싶었지만, </a:t>
            </a:r>
            <a:r>
              <a:rPr lang="ko">
                <a:solidFill>
                  <a:srgbClr val="FF0000"/>
                </a:solidFill>
              </a:rPr>
              <a:t>배치 사이즈를 줄이는 것</a:t>
            </a:r>
            <a:r>
              <a:rPr lang="ko"/>
              <a:t>으로 문제를 해결할 수 있었다.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0" name="Google Shape;600;p56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1" name="Google Shape;601;p56"/>
          <p:cNvSpPr txBox="1"/>
          <p:nvPr/>
        </p:nvSpPr>
        <p:spPr>
          <a:xfrm>
            <a:off x="346175" y="352800"/>
            <a:ext cx="750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모델 성능 평가의 어려움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2" name="Google Shape;6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35" y="2850122"/>
            <a:ext cx="5833275" cy="146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7"/>
          <p:cNvSpPr txBox="1"/>
          <p:nvPr>
            <p:ph idx="1" type="body"/>
          </p:nvPr>
        </p:nvSpPr>
        <p:spPr>
          <a:xfrm>
            <a:off x="506075" y="1180675"/>
            <a:ext cx="7996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/>
              <a:t>확장 가능성</a:t>
            </a:r>
            <a:r>
              <a:rPr lang="ko"/>
              <a:t>이 무궁무진함</a:t>
            </a:r>
            <a:br>
              <a:rPr lang="ko"/>
            </a:br>
            <a:r>
              <a:rPr lang="ko"/>
              <a:t>- 특정 객체 인식, 공공시설에 시스템 응용가능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점자를 통해 시설을 이용하는 시각장애에 대한 사람들의 </a:t>
            </a:r>
            <a:r>
              <a:rPr b="1" lang="ko"/>
              <a:t>관심도 향상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각종 장애가 있는 사람들에 대한 </a:t>
            </a:r>
            <a:r>
              <a:rPr b="1" lang="ko"/>
              <a:t>이해</a:t>
            </a:r>
            <a:r>
              <a:rPr lang="ko"/>
              <a:t>와 도움 줄 수 있는 방안 </a:t>
            </a:r>
            <a:r>
              <a:rPr b="1" lang="ko"/>
              <a:t>응용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장애/건강 관련 연구 개발 </a:t>
            </a:r>
            <a:r>
              <a:rPr b="1" lang="ko"/>
              <a:t>활성화</a:t>
            </a:r>
            <a:br>
              <a:rPr lang="ko"/>
            </a:br>
            <a:r>
              <a:rPr lang="ko"/>
              <a:t>- 장애인의 사회 시스템 이용률/편의성 증가</a:t>
            </a:r>
            <a:br>
              <a:rPr lang="ko"/>
            </a:br>
            <a:r>
              <a:rPr lang="ko"/>
              <a:t>- </a:t>
            </a:r>
            <a:r>
              <a:rPr lang="ko"/>
              <a:t>앞으로 </a:t>
            </a:r>
            <a:r>
              <a:rPr lang="ko"/>
              <a:t>국내뿐만 아니라 전세계 에서 관련 프로젝트가 활성화 되는데 보탬이 될것으로 예상</a:t>
            </a:r>
            <a:endParaRPr/>
          </a:p>
        </p:txBody>
      </p:sp>
      <p:pic>
        <p:nvPicPr>
          <p:cNvPr id="608" name="Google Shape;6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575" y="1014350"/>
            <a:ext cx="2664699" cy="174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57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0" name="Google Shape;610;p57"/>
          <p:cNvSpPr txBox="1"/>
          <p:nvPr/>
        </p:nvSpPr>
        <p:spPr>
          <a:xfrm>
            <a:off x="346176" y="352800"/>
            <a:ext cx="436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결론(</a:t>
            </a: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프로젝트의 기대효과)</a:t>
            </a:r>
            <a:endParaRPr sz="1100"/>
          </a:p>
        </p:txBody>
      </p:sp>
      <p:pic>
        <p:nvPicPr>
          <p:cNvPr id="611" name="Google Shape;611;p57"/>
          <p:cNvPicPr preferRelativeResize="0"/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202875" y="3285750"/>
            <a:ext cx="8763250" cy="16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6" name="Google Shape;616;p58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7" name="Google Shape;617;p58"/>
          <p:cNvSpPr txBox="1"/>
          <p:nvPr/>
        </p:nvSpPr>
        <p:spPr>
          <a:xfrm>
            <a:off x="346176" y="352800"/>
            <a:ext cx="4369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최종 구현 영상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18" name="Google Shape;618;p58" title="전체과정 동작 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3450" y="1014350"/>
            <a:ext cx="6917299" cy="38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Google Shape;6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75" y="194725"/>
            <a:ext cx="8779650" cy="47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59"/>
          <p:cNvSpPr txBox="1"/>
          <p:nvPr/>
        </p:nvSpPr>
        <p:spPr>
          <a:xfrm>
            <a:off x="346174" y="352800"/>
            <a:ext cx="8328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Q&amp;A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18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18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프로젝트의 목적</a:t>
            </a:r>
            <a:endParaRPr sz="1100"/>
          </a:p>
        </p:txBody>
      </p:sp>
      <p:sp>
        <p:nvSpPr>
          <p:cNvPr id="178" name="Google Shape;178;p18"/>
          <p:cNvSpPr/>
          <p:nvPr/>
        </p:nvSpPr>
        <p:spPr>
          <a:xfrm>
            <a:off x="1304000" y="1203200"/>
            <a:ext cx="6498300" cy="785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1313742" y="2141789"/>
            <a:ext cx="6498300" cy="785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1304000" y="1203200"/>
            <a:ext cx="863700" cy="78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1304000" y="2141789"/>
            <a:ext cx="863700" cy="7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1506253" y="1312885"/>
            <a:ext cx="474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266069" y="2813446"/>
            <a:ext cx="498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1506253" y="2256480"/>
            <a:ext cx="474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2224833" y="1266374"/>
            <a:ext cx="5394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우리는 모든 시각장애인들이 점자를 읽을 수 있다고 생각했다.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하지만 후천적 장애인의 비율이 86%나 되는 세상에서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점자를 읽을 수 있는 사람은 소수에 불과하다.</a:t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2259633" y="2211594"/>
            <a:ext cx="539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그래서 시각장애인들에게 필요한 정보를 전달해주는 점자를 읽지 못하므로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그 점자를 읽어주는 도구가 필요하다고 판단했다.</a:t>
            </a:r>
            <a:endParaRPr sz="1200">
              <a:solidFill>
                <a:srgbClr val="3F3F3F"/>
              </a:solidFill>
            </a:endParaRPr>
          </a:p>
        </p:txBody>
      </p:sp>
      <p:grpSp>
        <p:nvGrpSpPr>
          <p:cNvPr id="187" name="Google Shape;187;p18"/>
          <p:cNvGrpSpPr/>
          <p:nvPr/>
        </p:nvGrpSpPr>
        <p:grpSpPr>
          <a:xfrm>
            <a:off x="1187503" y="2958901"/>
            <a:ext cx="2983293" cy="1786250"/>
            <a:chOff x="1332700" y="3409950"/>
            <a:chExt cx="3342625" cy="1733550"/>
          </a:xfrm>
        </p:grpSpPr>
        <p:pic>
          <p:nvPicPr>
            <p:cNvPr id="188" name="Google Shape;188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8325" y="3409950"/>
              <a:ext cx="1733550" cy="1733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7250" y="3820650"/>
              <a:ext cx="833725" cy="83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82550" y="3509200"/>
              <a:ext cx="412025" cy="4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63300" y="3921225"/>
              <a:ext cx="412025" cy="4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32700" y="3869600"/>
              <a:ext cx="412025" cy="412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3" name="Google Shape;19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7325" y="2958900"/>
            <a:ext cx="3948151" cy="15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>
            <p:ph idx="1" type="body"/>
          </p:nvPr>
        </p:nvSpPr>
        <p:spPr>
          <a:xfrm>
            <a:off x="819150" y="1439375"/>
            <a:ext cx="7690500" cy="30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42900" rtl="0" algn="l">
              <a:lnSpc>
                <a:spcPct val="129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rgbClr val="1B47B9"/>
                </a:solidFill>
                <a:highlight>
                  <a:srgbClr val="E3F4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점자</a:t>
            </a:r>
            <a:r>
              <a:rPr lang="ko" sz="1450">
                <a:solidFill>
                  <a:srgbClr val="1B47B9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 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點字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4A74C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명사</a:t>
            </a: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손가락으로 더듬어 읽도록 만든 시각 장애인용 문자. 두꺼운 종이 위에 도드라진 점들을 일정한 방식으로 짜 모아 만든 것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점자는 2x3 행렬의 문자 형태로, 하나의 점자 행렬이 하나의 문자를 나타낸다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예를 들어, &lt;점자&gt; 라는 단어를 점자로 나타내고자 한다면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ㅈ(초성) + ㅓ(모음) + ㅁ(종성) + ㅈ(초성) + ㅏ(모음)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 될것이고, 5개의 점자 행렬을 볼 것이다.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한글점자는 자음(초성과 종성의 점자 형태가 다르다) 모음, 긴 내용을 축약하기위한 약자와 약어정도로 나뉘며 한글 이외의 점자 표기는 세계 공통으로 사용하는 점자와 일치하게 표기함을 원칙으로 한다.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1칸을 구성하는 점의 번호는 왼쪽 위에서 아래로 1점, 2점, 3점, 오른쪽에서 아래로 4점, 5점, 6점으로 한다.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9" name="Google Shape;19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5450" y="2183000"/>
            <a:ext cx="514350" cy="7775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19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19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점자란?</a:t>
            </a:r>
            <a:endParaRPr sz="1100"/>
          </a:p>
        </p:txBody>
      </p:sp>
      <p:sp>
        <p:nvSpPr>
          <p:cNvPr id="202" name="Google Shape;202;p19"/>
          <p:cNvSpPr txBox="1"/>
          <p:nvPr/>
        </p:nvSpPr>
        <p:spPr>
          <a:xfrm>
            <a:off x="7553175" y="2960500"/>
            <a:ext cx="1038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‘ㅈ’ 혹은 ‘자’를 의미하는 점자</a:t>
            </a:r>
            <a:endParaRPr b="1" sz="11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20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20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프로젝트 초기 기획안</a:t>
            </a:r>
            <a:endParaRPr sz="1100"/>
          </a:p>
        </p:txBody>
      </p:sp>
      <p:sp>
        <p:nvSpPr>
          <p:cNvPr id="209" name="Google Shape;209;p20"/>
          <p:cNvSpPr/>
          <p:nvPr/>
        </p:nvSpPr>
        <p:spPr>
          <a:xfrm rot="-5396416">
            <a:off x="1416413" y="3615578"/>
            <a:ext cx="1726501" cy="1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 txBox="1"/>
          <p:nvPr/>
        </p:nvSpPr>
        <p:spPr>
          <a:xfrm>
            <a:off x="2035198" y="2224175"/>
            <a:ext cx="620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카메라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4314455" y="1142444"/>
            <a:ext cx="4151100" cy="1062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4320679" y="2412906"/>
            <a:ext cx="4151100" cy="1062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4326900" y="3683369"/>
            <a:ext cx="4151100" cy="1062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4314454" y="1142444"/>
            <a:ext cx="752700" cy="106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4314454" y="2412906"/>
            <a:ext cx="752700" cy="106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4314454" y="3683369"/>
            <a:ext cx="752700" cy="106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 txBox="1"/>
          <p:nvPr/>
        </p:nvSpPr>
        <p:spPr>
          <a:xfrm>
            <a:off x="4490666" y="1394056"/>
            <a:ext cx="41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4490666" y="2671295"/>
            <a:ext cx="41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4480574" y="3940914"/>
            <a:ext cx="434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 txBox="1"/>
          <p:nvPr/>
        </p:nvSpPr>
        <p:spPr>
          <a:xfrm>
            <a:off x="5186091" y="1202820"/>
            <a:ext cx="31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시각 장애인용 지팡이에는 카메라와 스피커가 내장되어 있다.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 txBox="1"/>
          <p:nvPr/>
        </p:nvSpPr>
        <p:spPr>
          <a:xfrm>
            <a:off x="5186091" y="2510038"/>
            <a:ext cx="3162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처음 가는 건물에서 엘레베이터를 탄 A씨</a:t>
            </a:r>
            <a:endParaRPr sz="1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하지만 엘레베이터의 버튼이 익숙하지 않아서</a:t>
            </a:r>
            <a:endParaRPr sz="1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버튼이 어떤 기능인지 알지 못한다. </a:t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222" name="Google Shape;222;p20"/>
          <p:cNvSpPr txBox="1"/>
          <p:nvPr/>
        </p:nvSpPr>
        <p:spPr>
          <a:xfrm>
            <a:off x="5186090" y="3793107"/>
            <a:ext cx="3162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다행히 지팡이에 내재된 카메라를 점자에 대자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카메라가 점자를 캡쳐한 뒤, 점자를 읽어서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점사의 내용을 소리로 출력해준다.</a:t>
            </a:r>
            <a:endParaRPr sz="1200">
              <a:solidFill>
                <a:srgbClr val="3F3F3F"/>
              </a:solidFill>
            </a:endParaRPr>
          </a:p>
        </p:txBody>
      </p:sp>
      <p:pic>
        <p:nvPicPr>
          <p:cNvPr id="223" name="Google Shape;2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24" y="2365481"/>
            <a:ext cx="568525" cy="5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250" y="2341401"/>
            <a:ext cx="875900" cy="8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2702" y="3152525"/>
            <a:ext cx="341251" cy="341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20"/>
          <p:cNvCxnSpPr/>
          <p:nvPr/>
        </p:nvCxnSpPr>
        <p:spPr>
          <a:xfrm flipH="1" rot="10800000">
            <a:off x="2280650" y="2424675"/>
            <a:ext cx="1079100" cy="1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0"/>
          <p:cNvCxnSpPr/>
          <p:nvPr/>
        </p:nvCxnSpPr>
        <p:spPr>
          <a:xfrm>
            <a:off x="2309525" y="2655950"/>
            <a:ext cx="1040400" cy="5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8" name="Google Shape;228;p20"/>
          <p:cNvGrpSpPr/>
          <p:nvPr/>
        </p:nvGrpSpPr>
        <p:grpSpPr>
          <a:xfrm>
            <a:off x="611503" y="1895523"/>
            <a:ext cx="2099770" cy="2637149"/>
            <a:chOff x="611503" y="1743123"/>
            <a:chExt cx="2099770" cy="2637149"/>
          </a:xfrm>
        </p:grpSpPr>
        <p:pic>
          <p:nvPicPr>
            <p:cNvPr id="229" name="Google Shape;229;p20"/>
            <p:cNvPicPr preferRelativeResize="0"/>
            <p:nvPr/>
          </p:nvPicPr>
          <p:blipFill rotWithShape="1">
            <a:blip r:embed="rId6">
              <a:alphaModFix/>
            </a:blip>
            <a:srcRect b="1440" l="-2160" r="2160" t="-1439"/>
            <a:stretch/>
          </p:blipFill>
          <p:spPr>
            <a:xfrm>
              <a:off x="611503" y="1743123"/>
              <a:ext cx="2099770" cy="2637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36000" y="1893275"/>
              <a:ext cx="531000" cy="531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1" name="Google Shape;231;p20"/>
          <p:cNvCxnSpPr/>
          <p:nvPr/>
        </p:nvCxnSpPr>
        <p:spPr>
          <a:xfrm>
            <a:off x="2309525" y="2806175"/>
            <a:ext cx="19200" cy="41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0"/>
          <p:cNvSpPr txBox="1"/>
          <p:nvPr/>
        </p:nvSpPr>
        <p:spPr>
          <a:xfrm>
            <a:off x="2309520" y="2934000"/>
            <a:ext cx="1279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F3F3F"/>
                </a:solidFill>
              </a:rPr>
              <a:t>한글 출력</a:t>
            </a:r>
            <a:endParaRPr sz="1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0"/>
          <p:cNvSpPr txBox="1"/>
          <p:nvPr/>
        </p:nvSpPr>
        <p:spPr>
          <a:xfrm>
            <a:off x="2309523" y="3486275"/>
            <a:ext cx="620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스피커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/>
          <p:nvPr>
            <p:ph idx="1" type="body"/>
          </p:nvPr>
        </p:nvSpPr>
        <p:spPr>
          <a:xfrm>
            <a:off x="819150" y="1390525"/>
            <a:ext cx="7505700" cy="30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점자를 텍스트로 입력해 직접 변환해주는 것이 아니라</a:t>
            </a:r>
            <a:br>
              <a:rPr lang="ko"/>
            </a:br>
            <a:r>
              <a:rPr lang="ko"/>
              <a:t>지팡이에 달린 웹캠을 이용해 점자 객체를 인식해서 스피커로 출력함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모델을 두 번 트레인하여 사용</a:t>
            </a:r>
            <a:br>
              <a:rPr lang="ko"/>
            </a:br>
            <a:r>
              <a:rPr lang="ko"/>
              <a:t>첫번째: 객체를 탐색후 이미지를 </a:t>
            </a:r>
            <a:r>
              <a:rPr b="1" lang="ko"/>
              <a:t>CROP </a:t>
            </a:r>
            <a:r>
              <a:rPr lang="ko"/>
              <a:t>하기 위한 모델</a:t>
            </a:r>
            <a:br>
              <a:rPr lang="ko"/>
            </a:br>
            <a:r>
              <a:rPr lang="ko"/>
              <a:t>두번째: </a:t>
            </a:r>
            <a:r>
              <a:rPr b="1" lang="ko"/>
              <a:t>CROP</a:t>
            </a:r>
            <a:r>
              <a:rPr lang="ko"/>
              <a:t>된 이미지에서 점자 요소(2x3) 바이너리 값을 추출하기 위한 모델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라즈베리파이 &lt;-&gt; 서버(PC) 실시간 소켓통신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다양한 개발 환경 (가상환경, 우분투, 라즈베리파이)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개발 진행 사항 실시간 드라이브로 정리 및 공유</a:t>
            </a:r>
            <a:endParaRPr/>
          </a:p>
        </p:txBody>
      </p:sp>
      <p:cxnSp>
        <p:nvCxnSpPr>
          <p:cNvPr id="239" name="Google Shape;239;p21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p21"/>
          <p:cNvSpPr txBox="1"/>
          <p:nvPr/>
        </p:nvSpPr>
        <p:spPr>
          <a:xfrm>
            <a:off x="346176" y="352800"/>
            <a:ext cx="436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프로젝트의 특징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외, 물, 자연, 남자이(가) 표시된 사진&#10;&#10;자동 생성된 설명" id="245" name="Google Shape;2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0684"/>
            <a:ext cx="9144000" cy="286281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2"/>
          <p:cNvSpPr txBox="1"/>
          <p:nvPr/>
        </p:nvSpPr>
        <p:spPr>
          <a:xfrm>
            <a:off x="407509" y="1610833"/>
            <a:ext cx="113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팀 프로젝트 구성 및 역할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